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20"/>
  </p:notesMasterIdLst>
  <p:handoutMasterIdLst>
    <p:handoutMasterId r:id="rId21"/>
  </p:handoutMasterIdLst>
  <p:sldIdLst>
    <p:sldId id="525" r:id="rId2"/>
    <p:sldId id="546" r:id="rId3"/>
    <p:sldId id="547" r:id="rId4"/>
    <p:sldId id="548" r:id="rId5"/>
    <p:sldId id="549" r:id="rId6"/>
    <p:sldId id="551" r:id="rId7"/>
    <p:sldId id="552" r:id="rId8"/>
    <p:sldId id="550" r:id="rId9"/>
    <p:sldId id="554" r:id="rId10"/>
    <p:sldId id="556" r:id="rId11"/>
    <p:sldId id="555" r:id="rId12"/>
    <p:sldId id="553" r:id="rId13"/>
    <p:sldId id="558" r:id="rId14"/>
    <p:sldId id="557" r:id="rId15"/>
    <p:sldId id="559" r:id="rId16"/>
    <p:sldId id="560" r:id="rId17"/>
    <p:sldId id="561" r:id="rId18"/>
    <p:sldId id="562" r:id="rId19"/>
  </p:sldIdLst>
  <p:sldSz cx="9144000" cy="6858000" type="screen4x3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14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D83A-094A-4DB4-9F4A-B3D02D5C23FA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organizations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design </a:t>
            </a:r>
            <a:r>
              <a:rPr lang="en-US" sz="2800" b="1" dirty="0"/>
              <a:t>that defines the relationship of cache addresses with the higher level memory addresses </a:t>
            </a:r>
            <a:endParaRPr lang="en-US" sz="2800" b="1" dirty="0" smtClean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Mapped </a:t>
            </a:r>
            <a:r>
              <a:rPr lang="en-US" sz="2800" b="1" dirty="0"/>
              <a:t>where each block has only one place it can appear in the </a:t>
            </a:r>
            <a:r>
              <a:rPr lang="en-US" sz="2800" b="1" dirty="0" smtClean="0"/>
              <a:t>cache</a:t>
            </a:r>
            <a:endParaRPr lang="en-US" sz="2800" b="1" dirty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Fully Associative Mapped </a:t>
            </a:r>
            <a:r>
              <a:rPr lang="en-US" sz="2800" b="1" dirty="0"/>
              <a:t>where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any block of the main memory can be placed any where in the cache; </a:t>
            </a:r>
            <a:endParaRPr lang="en-US" sz="2800" b="1" dirty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 Associative Mapped </a:t>
            </a:r>
            <a:r>
              <a:rPr lang="en-US" sz="2800" b="1" dirty="0"/>
              <a:t>which allows to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place a block in a set of places in the cache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420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 Address Translation Hit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63600" y="2305050"/>
            <a:ext cx="1257300" cy="31591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Processor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749550" y="2755900"/>
            <a:ext cx="1397000" cy="787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Hardware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Addr Trans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Mechanism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5245100" y="2901950"/>
            <a:ext cx="1016000" cy="546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Main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035550" y="2749550"/>
            <a:ext cx="3454400" cy="812800"/>
          </a:xfrm>
          <a:prstGeom prst="rect">
            <a:avLst/>
          </a:prstGeom>
          <a:noFill/>
          <a:ln w="12700">
            <a:pattFill prst="dkUpDiag">
              <a:fgClr>
                <a:schemeClr val="tx1"/>
              </a:fgClr>
              <a:bgClr>
                <a:schemeClr val="bg1"/>
              </a:bgClr>
            </a:patt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4210050" y="3340100"/>
            <a:ext cx="1003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 flipH="1">
            <a:off x="1460500" y="2628900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V="1">
            <a:off x="1460500" y="3149600"/>
            <a:ext cx="1289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1816100" y="3225800"/>
            <a:ext cx="254000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4502150" y="3454400"/>
            <a:ext cx="307975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a'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4267200" y="4000500"/>
            <a:ext cx="1982788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physical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 flipH="1" flipV="1">
            <a:off x="4800600" y="3714750"/>
            <a:ext cx="41275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609600" y="4000500"/>
            <a:ext cx="1752600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virtual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 flipV="1">
            <a:off x="1295400" y="3505200"/>
            <a:ext cx="533400" cy="419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15"/>
          <p:cNvSpPr>
            <a:spLocks noChangeShapeType="1"/>
          </p:cNvSpPr>
          <p:nvPr/>
        </p:nvSpPr>
        <p:spPr bwMode="auto">
          <a:xfrm flipV="1">
            <a:off x="3352800" y="3644900"/>
            <a:ext cx="0" cy="927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2590800" y="4724400"/>
            <a:ext cx="2946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part of on-chip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 mgmt unit (MMU)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21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 Address Translation Miss</a:t>
            </a: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863600" y="2506663"/>
            <a:ext cx="1257300" cy="31591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Processor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2749550" y="2957513"/>
            <a:ext cx="1397000" cy="787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Hardware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Addr Trans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Mechanism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5238750" y="2163763"/>
            <a:ext cx="965200" cy="546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fault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handler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5245100" y="3103563"/>
            <a:ext cx="1016000" cy="546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Main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7016750" y="3101975"/>
            <a:ext cx="1358900" cy="546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63500" tIns="25400" rIns="63500" bIns="25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Secondary 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22"/>
          <p:cNvSpPr>
            <a:spLocks noChangeArrowheads="1"/>
          </p:cNvSpPr>
          <p:nvPr/>
        </p:nvSpPr>
        <p:spPr bwMode="auto">
          <a:xfrm>
            <a:off x="5035550" y="2951163"/>
            <a:ext cx="3454400" cy="812800"/>
          </a:xfrm>
          <a:prstGeom prst="rect">
            <a:avLst/>
          </a:prstGeom>
          <a:noFill/>
          <a:ln w="12700">
            <a:pattFill prst="dkUpDiag">
              <a:fgClr>
                <a:schemeClr val="tx1"/>
              </a:fgClr>
              <a:bgClr>
                <a:schemeClr val="bg1"/>
              </a:bgClr>
            </a:patt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6292850" y="3160713"/>
            <a:ext cx="660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24"/>
          <p:cNvSpPr>
            <a:spLocks noChangeShapeType="1"/>
          </p:cNvSpPr>
          <p:nvPr/>
        </p:nvSpPr>
        <p:spPr bwMode="auto">
          <a:xfrm flipH="1">
            <a:off x="6273800" y="3541713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>
            <a:off x="4210050" y="3541713"/>
            <a:ext cx="1003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4210050" y="3236913"/>
            <a:ext cx="4079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27"/>
          <p:cNvSpPr>
            <a:spLocks noChangeShapeType="1"/>
          </p:cNvSpPr>
          <p:nvPr/>
        </p:nvSpPr>
        <p:spPr bwMode="auto">
          <a:xfrm flipV="1">
            <a:off x="4610100" y="2474913"/>
            <a:ext cx="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28"/>
          <p:cNvSpPr>
            <a:spLocks noChangeShapeType="1"/>
          </p:cNvSpPr>
          <p:nvPr/>
        </p:nvSpPr>
        <p:spPr bwMode="auto">
          <a:xfrm>
            <a:off x="4610100" y="2474913"/>
            <a:ext cx="6032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Line 29"/>
          <p:cNvSpPr>
            <a:spLocks noChangeShapeType="1"/>
          </p:cNvSpPr>
          <p:nvPr/>
        </p:nvSpPr>
        <p:spPr bwMode="auto">
          <a:xfrm flipV="1">
            <a:off x="6254750" y="2482850"/>
            <a:ext cx="1354138" cy="4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Line 30"/>
          <p:cNvSpPr>
            <a:spLocks noChangeShapeType="1"/>
          </p:cNvSpPr>
          <p:nvPr/>
        </p:nvSpPr>
        <p:spPr bwMode="auto">
          <a:xfrm>
            <a:off x="7607300" y="2489200"/>
            <a:ext cx="0" cy="563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 flipH="1">
            <a:off x="1460500" y="2830513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32"/>
          <p:cNvSpPr>
            <a:spLocks noChangeShapeType="1"/>
          </p:cNvSpPr>
          <p:nvPr/>
        </p:nvSpPr>
        <p:spPr bwMode="auto">
          <a:xfrm flipV="1">
            <a:off x="1460500" y="3351213"/>
            <a:ext cx="1289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ectangle 33"/>
          <p:cNvSpPr>
            <a:spLocks noChangeArrowheads="1"/>
          </p:cNvSpPr>
          <p:nvPr/>
        </p:nvSpPr>
        <p:spPr bwMode="auto">
          <a:xfrm>
            <a:off x="1816100" y="3427413"/>
            <a:ext cx="254000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34"/>
          <p:cNvSpPr>
            <a:spLocks noChangeArrowheads="1"/>
          </p:cNvSpPr>
          <p:nvPr/>
        </p:nvSpPr>
        <p:spPr bwMode="auto">
          <a:xfrm>
            <a:off x="4502150" y="3656013"/>
            <a:ext cx="307975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a'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35"/>
          <p:cNvSpPr>
            <a:spLocks noChangeArrowheads="1"/>
          </p:cNvSpPr>
          <p:nvPr/>
        </p:nvSpPr>
        <p:spPr bwMode="auto">
          <a:xfrm>
            <a:off x="4241800" y="2932113"/>
            <a:ext cx="315913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  <a:sym typeface="Symbol" pitchFamily="18" charset="2"/>
              </a:rPr>
              <a:t>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36"/>
          <p:cNvSpPr>
            <a:spLocks noChangeArrowheads="1"/>
          </p:cNvSpPr>
          <p:nvPr/>
        </p:nvSpPr>
        <p:spPr bwMode="auto">
          <a:xfrm>
            <a:off x="5232400" y="1801813"/>
            <a:ext cx="1206500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page fault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Line 37"/>
          <p:cNvSpPr>
            <a:spLocks noChangeShapeType="1"/>
          </p:cNvSpPr>
          <p:nvPr/>
        </p:nvSpPr>
        <p:spPr bwMode="auto">
          <a:xfrm flipH="1">
            <a:off x="4864100" y="1998663"/>
            <a:ext cx="393700" cy="444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38"/>
          <p:cNvSpPr>
            <a:spLocks noChangeArrowheads="1"/>
          </p:cNvSpPr>
          <p:nvPr/>
        </p:nvSpPr>
        <p:spPr bwMode="auto">
          <a:xfrm>
            <a:off x="4267200" y="4202113"/>
            <a:ext cx="1982788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physical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Line 39"/>
          <p:cNvSpPr>
            <a:spLocks noChangeShapeType="1"/>
          </p:cNvSpPr>
          <p:nvPr/>
        </p:nvSpPr>
        <p:spPr bwMode="auto">
          <a:xfrm flipH="1" flipV="1">
            <a:off x="4800600" y="3916363"/>
            <a:ext cx="41275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40"/>
          <p:cNvSpPr>
            <a:spLocks noChangeShapeType="1"/>
          </p:cNvSpPr>
          <p:nvPr/>
        </p:nvSpPr>
        <p:spPr bwMode="auto">
          <a:xfrm>
            <a:off x="6661150" y="3586163"/>
            <a:ext cx="381000" cy="596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41"/>
          <p:cNvSpPr>
            <a:spLocks noChangeArrowheads="1"/>
          </p:cNvSpPr>
          <p:nvPr/>
        </p:nvSpPr>
        <p:spPr bwMode="auto">
          <a:xfrm>
            <a:off x="7010400" y="4049713"/>
            <a:ext cx="1536700" cy="75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OS performs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this transfer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(only if miss)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42"/>
          <p:cNvSpPr>
            <a:spLocks noChangeArrowheads="1"/>
          </p:cNvSpPr>
          <p:nvPr/>
        </p:nvSpPr>
        <p:spPr bwMode="auto">
          <a:xfrm>
            <a:off x="609600" y="4202113"/>
            <a:ext cx="1752600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virtual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Line 43"/>
          <p:cNvSpPr>
            <a:spLocks noChangeShapeType="1"/>
          </p:cNvSpPr>
          <p:nvPr/>
        </p:nvSpPr>
        <p:spPr bwMode="auto">
          <a:xfrm flipV="1">
            <a:off x="1295400" y="3706813"/>
            <a:ext cx="533400" cy="419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44"/>
          <p:cNvSpPr>
            <a:spLocks noChangeShapeType="1"/>
          </p:cNvSpPr>
          <p:nvPr/>
        </p:nvSpPr>
        <p:spPr bwMode="auto">
          <a:xfrm flipV="1">
            <a:off x="3352800" y="3846513"/>
            <a:ext cx="0" cy="10302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45"/>
          <p:cNvSpPr>
            <a:spLocks noChangeArrowheads="1"/>
          </p:cNvSpPr>
          <p:nvPr/>
        </p:nvSpPr>
        <p:spPr bwMode="auto">
          <a:xfrm>
            <a:off x="2590800" y="5029200"/>
            <a:ext cx="2946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part of on-chip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 mgmt unit (MMU)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16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Integrating VM and Cache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336948" y="2060848"/>
            <a:ext cx="6475412" cy="1554163"/>
            <a:chOff x="709" y="576"/>
            <a:chExt cx="4079" cy="979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808" y="880"/>
              <a:ext cx="384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CPU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1716" y="668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Trans-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lation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868" y="668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Cache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108" y="676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Main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1308" y="760"/>
              <a:ext cx="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2388" y="760"/>
              <a:ext cx="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3548" y="744"/>
              <a:ext cx="5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 flipH="1">
              <a:off x="3976" y="1152"/>
              <a:ext cx="1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3976" y="1156"/>
              <a:ext cx="0" cy="3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H="1">
              <a:off x="1464" y="1528"/>
              <a:ext cx="25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V="1">
              <a:off x="1464" y="1192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 flipH="1">
              <a:off x="1304" y="1192"/>
              <a:ext cx="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 flipV="1">
              <a:off x="3712" y="1168"/>
              <a:ext cx="0" cy="3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H="1">
              <a:off x="3552" y="1168"/>
              <a:ext cx="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2712" y="1152"/>
              <a:ext cx="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2712" y="1156"/>
              <a:ext cx="0" cy="3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3708" y="1500"/>
              <a:ext cx="24" cy="3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1328" y="592"/>
              <a:ext cx="27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VA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2408" y="592"/>
              <a:ext cx="27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PA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3584" y="576"/>
              <a:ext cx="37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miss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2456" y="1200"/>
              <a:ext cx="23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hit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4"/>
            <p:cNvSpPr>
              <a:spLocks noChangeArrowheads="1"/>
            </p:cNvSpPr>
            <p:nvPr/>
          </p:nvSpPr>
          <p:spPr bwMode="auto">
            <a:xfrm>
              <a:off x="1864" y="1376"/>
              <a:ext cx="360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data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5"/>
            <p:cNvSpPr>
              <a:spLocks noChangeAspect="1" noChangeArrowheads="1"/>
            </p:cNvSpPr>
            <p:nvPr/>
          </p:nvSpPr>
          <p:spPr bwMode="auto">
            <a:xfrm>
              <a:off x="709" y="668"/>
              <a:ext cx="599" cy="58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 vert="horz" wrap="none" lIns="45720" tIns="45720" rIns="4572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CPU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033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Speeding up “Translation Lookaside Buffer” (TLB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255985" y="2132856"/>
            <a:ext cx="6556375" cy="2940050"/>
            <a:chOff x="722" y="1940"/>
            <a:chExt cx="4130" cy="1852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848" y="2372"/>
              <a:ext cx="384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CPU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"/>
            <p:cNvSpPr>
              <a:spLocks noChangeArrowheads="1"/>
            </p:cNvSpPr>
            <p:nvPr/>
          </p:nvSpPr>
          <p:spPr bwMode="auto">
            <a:xfrm>
              <a:off x="1780" y="2160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TLB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Lookup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5"/>
            <p:cNvSpPr>
              <a:spLocks noChangeArrowheads="1"/>
            </p:cNvSpPr>
            <p:nvPr/>
          </p:nvSpPr>
          <p:spPr bwMode="auto">
            <a:xfrm>
              <a:off x="2932" y="2160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Cache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6"/>
            <p:cNvSpPr>
              <a:spLocks noChangeArrowheads="1"/>
            </p:cNvSpPr>
            <p:nvPr/>
          </p:nvSpPr>
          <p:spPr bwMode="auto">
            <a:xfrm>
              <a:off x="4172" y="2168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Main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1372" y="2252"/>
              <a:ext cx="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8"/>
            <p:cNvSpPr>
              <a:spLocks noChangeShapeType="1"/>
            </p:cNvSpPr>
            <p:nvPr/>
          </p:nvSpPr>
          <p:spPr bwMode="auto">
            <a:xfrm flipV="1">
              <a:off x="2496" y="2276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9"/>
            <p:cNvSpPr>
              <a:spLocks noChangeShapeType="1"/>
            </p:cNvSpPr>
            <p:nvPr/>
          </p:nvSpPr>
          <p:spPr bwMode="auto">
            <a:xfrm>
              <a:off x="3612" y="2236"/>
              <a:ext cx="5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 flipH="1">
              <a:off x="4029" y="2649"/>
              <a:ext cx="13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1"/>
            <p:cNvSpPr>
              <a:spLocks noChangeShapeType="1"/>
            </p:cNvSpPr>
            <p:nvPr/>
          </p:nvSpPr>
          <p:spPr bwMode="auto">
            <a:xfrm>
              <a:off x="4024" y="2643"/>
              <a:ext cx="0" cy="1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12"/>
            <p:cNvSpPr>
              <a:spLocks noChangeShapeType="1"/>
            </p:cNvSpPr>
            <p:nvPr/>
          </p:nvSpPr>
          <p:spPr bwMode="auto">
            <a:xfrm flipH="1">
              <a:off x="1536" y="3780"/>
              <a:ext cx="1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 flipV="1">
              <a:off x="1528" y="2684"/>
              <a:ext cx="0" cy="10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14"/>
            <p:cNvSpPr>
              <a:spLocks noChangeShapeType="1"/>
            </p:cNvSpPr>
            <p:nvPr/>
          </p:nvSpPr>
          <p:spPr bwMode="auto">
            <a:xfrm flipH="1">
              <a:off x="1368" y="2684"/>
              <a:ext cx="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15"/>
            <p:cNvSpPr>
              <a:spLocks noChangeShapeType="1"/>
            </p:cNvSpPr>
            <p:nvPr/>
          </p:nvSpPr>
          <p:spPr bwMode="auto">
            <a:xfrm flipV="1">
              <a:off x="3787" y="2660"/>
              <a:ext cx="0" cy="1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16"/>
            <p:cNvSpPr>
              <a:spLocks noChangeShapeType="1"/>
            </p:cNvSpPr>
            <p:nvPr/>
          </p:nvSpPr>
          <p:spPr bwMode="auto">
            <a:xfrm flipH="1">
              <a:off x="3616" y="2660"/>
              <a:ext cx="1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7"/>
            <p:cNvSpPr>
              <a:spLocks noChangeShapeType="1"/>
            </p:cNvSpPr>
            <p:nvPr/>
          </p:nvSpPr>
          <p:spPr bwMode="auto">
            <a:xfrm flipH="1">
              <a:off x="2776" y="2644"/>
              <a:ext cx="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8"/>
            <p:cNvSpPr>
              <a:spLocks noChangeShapeType="1"/>
            </p:cNvSpPr>
            <p:nvPr/>
          </p:nvSpPr>
          <p:spPr bwMode="auto">
            <a:xfrm>
              <a:off x="2776" y="2648"/>
              <a:ext cx="0" cy="11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9"/>
            <p:cNvSpPr>
              <a:spLocks noChangeArrowheads="1"/>
            </p:cNvSpPr>
            <p:nvPr/>
          </p:nvSpPr>
          <p:spPr bwMode="auto">
            <a:xfrm>
              <a:off x="3766" y="3760"/>
              <a:ext cx="24" cy="3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20"/>
            <p:cNvSpPr>
              <a:spLocks noChangeArrowheads="1"/>
            </p:cNvSpPr>
            <p:nvPr/>
          </p:nvSpPr>
          <p:spPr bwMode="auto">
            <a:xfrm>
              <a:off x="1392" y="2084"/>
              <a:ext cx="27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VA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21"/>
            <p:cNvSpPr>
              <a:spLocks noChangeArrowheads="1"/>
            </p:cNvSpPr>
            <p:nvPr/>
          </p:nvSpPr>
          <p:spPr bwMode="auto">
            <a:xfrm>
              <a:off x="2472" y="2084"/>
              <a:ext cx="27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PA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22"/>
            <p:cNvSpPr>
              <a:spLocks noChangeArrowheads="1"/>
            </p:cNvSpPr>
            <p:nvPr/>
          </p:nvSpPr>
          <p:spPr bwMode="auto">
            <a:xfrm>
              <a:off x="3648" y="2068"/>
              <a:ext cx="37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miss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23"/>
            <p:cNvSpPr>
              <a:spLocks noChangeArrowheads="1"/>
            </p:cNvSpPr>
            <p:nvPr/>
          </p:nvSpPr>
          <p:spPr bwMode="auto">
            <a:xfrm>
              <a:off x="2872" y="2780"/>
              <a:ext cx="23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hit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24"/>
            <p:cNvSpPr>
              <a:spLocks noChangeArrowheads="1"/>
            </p:cNvSpPr>
            <p:nvPr/>
          </p:nvSpPr>
          <p:spPr bwMode="auto">
            <a:xfrm>
              <a:off x="3112" y="3588"/>
              <a:ext cx="360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data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25"/>
            <p:cNvSpPr>
              <a:spLocks noChangeArrowheads="1"/>
            </p:cNvSpPr>
            <p:nvPr/>
          </p:nvSpPr>
          <p:spPr bwMode="auto">
            <a:xfrm>
              <a:off x="1780" y="3024"/>
              <a:ext cx="680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Trans-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lation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26"/>
            <p:cNvSpPr>
              <a:spLocks noChangeArrowheads="1"/>
            </p:cNvSpPr>
            <p:nvPr/>
          </p:nvSpPr>
          <p:spPr bwMode="auto">
            <a:xfrm>
              <a:off x="2472" y="1940"/>
              <a:ext cx="23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hit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Line 27"/>
            <p:cNvSpPr>
              <a:spLocks noChangeShapeType="1"/>
            </p:cNvSpPr>
            <p:nvPr/>
          </p:nvSpPr>
          <p:spPr bwMode="auto">
            <a:xfrm>
              <a:off x="2112" y="2744"/>
              <a:ext cx="0" cy="2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28"/>
            <p:cNvSpPr>
              <a:spLocks noChangeArrowheads="1"/>
            </p:cNvSpPr>
            <p:nvPr/>
          </p:nvSpPr>
          <p:spPr bwMode="auto">
            <a:xfrm>
              <a:off x="1696" y="2780"/>
              <a:ext cx="37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3500" tIns="25400" rIns="63500" bIns="2540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miss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Line 29"/>
            <p:cNvSpPr>
              <a:spLocks noChangeShapeType="1"/>
            </p:cNvSpPr>
            <p:nvPr/>
          </p:nvSpPr>
          <p:spPr bwMode="auto">
            <a:xfrm>
              <a:off x="2120" y="3624"/>
              <a:ext cx="0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>
              <a:off x="2124" y="3692"/>
              <a:ext cx="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31"/>
            <p:cNvSpPr>
              <a:spLocks noChangeShapeType="1"/>
            </p:cNvSpPr>
            <p:nvPr/>
          </p:nvSpPr>
          <p:spPr bwMode="auto">
            <a:xfrm flipH="1" flipV="1">
              <a:off x="2544" y="2276"/>
              <a:ext cx="8" cy="14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32"/>
            <p:cNvSpPr>
              <a:spLocks noChangeShapeType="1"/>
            </p:cNvSpPr>
            <p:nvPr/>
          </p:nvSpPr>
          <p:spPr bwMode="auto">
            <a:xfrm flipH="1">
              <a:off x="2768" y="3780"/>
              <a:ext cx="12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33"/>
            <p:cNvSpPr>
              <a:spLocks noChangeShapeType="1"/>
            </p:cNvSpPr>
            <p:nvPr/>
          </p:nvSpPr>
          <p:spPr bwMode="auto">
            <a:xfrm flipV="1">
              <a:off x="2208" y="2740"/>
              <a:ext cx="0" cy="2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34"/>
            <p:cNvSpPr>
              <a:spLocks noChangeArrowheads="1"/>
            </p:cNvSpPr>
            <p:nvPr/>
          </p:nvSpPr>
          <p:spPr bwMode="auto">
            <a:xfrm>
              <a:off x="722" y="2160"/>
              <a:ext cx="646" cy="584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2"/>
                    </a:outerShdw>
                  </a:effectLst>
                </a14:hiddenEffects>
              </a:ext>
            </a:extLst>
          </p:spPr>
          <p:txBody>
            <a:bodyPr vert="horz" wrap="square" lIns="45720" tIns="45720" rIns="4572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691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Multi-Level Page Tables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Given:</a:t>
            </a:r>
          </a:p>
          <a:p>
            <a:r>
              <a:rPr lang="en-US" sz="2800" b="1" dirty="0"/>
              <a:t>4KB (2</a:t>
            </a:r>
            <a:r>
              <a:rPr lang="en-US" sz="2800" b="1" baseline="30000" dirty="0"/>
              <a:t>12</a:t>
            </a:r>
            <a:r>
              <a:rPr lang="en-US" sz="2800" b="1" dirty="0"/>
              <a:t>) page size</a:t>
            </a:r>
          </a:p>
          <a:p>
            <a:r>
              <a:rPr lang="en-US" sz="2800" b="1" dirty="0"/>
              <a:t>32-bit address </a:t>
            </a:r>
            <a:r>
              <a:rPr lang="en-US" sz="2800" b="1" dirty="0" smtClean="0"/>
              <a:t>space</a:t>
            </a:r>
          </a:p>
          <a:p>
            <a:endParaRPr lang="en-US" sz="2800" b="1" dirty="0"/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Problem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:</a:t>
            </a:r>
          </a:p>
          <a:p>
            <a:r>
              <a:rPr lang="en-US" sz="2800" b="1" dirty="0"/>
              <a:t>Would need a 4 MB page table!</a:t>
            </a:r>
          </a:p>
          <a:p>
            <a:r>
              <a:rPr lang="en-US" sz="2800" b="1" dirty="0"/>
              <a:t>2</a:t>
            </a:r>
            <a:r>
              <a:rPr lang="en-US" sz="2800" b="1" baseline="30000" dirty="0"/>
              <a:t>20 </a:t>
            </a:r>
            <a:r>
              <a:rPr lang="en-US" sz="2800" b="1" dirty="0"/>
              <a:t>*4 </a:t>
            </a:r>
            <a:r>
              <a:rPr lang="en-US" sz="2800" b="1" dirty="0" smtClean="0"/>
              <a:t>bytes</a:t>
            </a:r>
          </a:p>
          <a:p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Common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solution</a:t>
            </a:r>
          </a:p>
          <a:p>
            <a:r>
              <a:rPr lang="en-US" sz="2800" b="1" dirty="0"/>
              <a:t>Multi-level page tables</a:t>
            </a:r>
          </a:p>
        </p:txBody>
      </p:sp>
    </p:spTree>
    <p:extLst>
      <p:ext uri="{BB962C8B-B14F-4D97-AF65-F5344CB8AC3E}">
        <p14:creationId xmlns:p14="http://schemas.microsoft.com/office/powerpoint/2010/main" val="136813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 Processing and Parallel Architecture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improvements in the performance may be achieved by exploiting parallelism among multiple instruction streams, which uses: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Multithreading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i.e., number of instruction streams running on one CPU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Multiprocessing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i.e., streams running on multiple CPUs where each CPU can itself be multithreaded</a:t>
            </a:r>
          </a:p>
        </p:txBody>
      </p:sp>
    </p:spTree>
    <p:extLst>
      <p:ext uri="{BB962C8B-B14F-4D97-AF65-F5344CB8AC3E}">
        <p14:creationId xmlns:p14="http://schemas.microsoft.com/office/powerpoint/2010/main" val="393502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 Processing and Parallel Architecture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lnSpcReduction="10000"/>
          </a:bodyPr>
          <a:lstStyle/>
          <a:p>
            <a:r>
              <a:rPr lang="en-US" sz="2800" b="1" dirty="0"/>
              <a:t>Furthermore, while evaluating the performance enhancement due to parallel processing two important challenges are to be taken into consideration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Limited parallelism </a:t>
            </a:r>
            <a:r>
              <a:rPr lang="en-US" sz="2800" b="1" dirty="0"/>
              <a:t>available in program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cost </a:t>
            </a:r>
            <a:r>
              <a:rPr lang="en-US" sz="2800" b="1" dirty="0"/>
              <a:t>of communication</a:t>
            </a:r>
          </a:p>
          <a:p>
            <a:r>
              <a:rPr lang="en-US" sz="2800" b="1" dirty="0"/>
              <a:t>These limitations make it difficult to achieve good speedup in any parallel processor</a:t>
            </a:r>
            <a:endParaRPr lang="en-US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604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 Computer Categories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SISD (Single Instruction Single Data)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This category is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Uniprocessor</a:t>
            </a:r>
          </a:p>
          <a:p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SIMD (Single Instruction Multiple Data)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Same instruction is executed by multiple processors using different data streams</a:t>
            </a:r>
          </a:p>
        </p:txBody>
      </p:sp>
    </p:spTree>
    <p:extLst>
      <p:ext uri="{BB962C8B-B14F-4D97-AF65-F5344CB8AC3E}">
        <p14:creationId xmlns:p14="http://schemas.microsoft.com/office/powerpoint/2010/main" val="13006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 Computer Categories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MISD (Multiple Instruction Single Data)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Multiple processors or consecutive functional units are working on a single data stream 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(However, no commercial multiprocessor of this type is available till date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</a:p>
          <a:p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MIMD (Multiple Instruction Multiple Data)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Each processor fetches its own instructions and operates on its own data</a:t>
            </a:r>
          </a:p>
          <a:p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660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Memory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Virtual memory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is imaginary memory: it gives you the illusion of a memory arrangement that’s not physically there.</a:t>
            </a:r>
          </a:p>
        </p:txBody>
      </p:sp>
    </p:spTree>
    <p:extLst>
      <p:ext uri="{BB962C8B-B14F-4D97-AF65-F5344CB8AC3E}">
        <p14:creationId xmlns:p14="http://schemas.microsoft.com/office/powerpoint/2010/main" val="358035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Memory system 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43000" y="3124200"/>
            <a:ext cx="1219200" cy="1143000"/>
            <a:chOff x="1488" y="1872"/>
            <a:chExt cx="768" cy="720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1536" y="1920"/>
              <a:ext cx="720" cy="672"/>
            </a:xfrm>
            <a:prstGeom prst="roundRect">
              <a:avLst>
                <a:gd name="adj" fmla="val 38986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1488" y="1872"/>
              <a:ext cx="720" cy="672"/>
            </a:xfrm>
            <a:prstGeom prst="roundRect">
              <a:avLst>
                <a:gd name="adj" fmla="val 38986"/>
              </a:avLst>
            </a:prstGeom>
            <a:solidFill>
              <a:schemeClr val="accent2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632" y="2064"/>
              <a:ext cx="452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CPU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6248400" y="1752600"/>
            <a:ext cx="1752600" cy="3352800"/>
            <a:chOff x="3024" y="1248"/>
            <a:chExt cx="1104" cy="2112"/>
          </a:xfrm>
        </p:grpSpPr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072" y="1296"/>
              <a:ext cx="1056" cy="2064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3024" y="1248"/>
              <a:ext cx="1056" cy="2064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" name="Group 10"/>
            <p:cNvGrpSpPr>
              <a:grpSpLocks/>
            </p:cNvGrpSpPr>
            <p:nvPr/>
          </p:nvGrpSpPr>
          <p:grpSpPr bwMode="auto">
            <a:xfrm>
              <a:off x="3360" y="1344"/>
              <a:ext cx="576" cy="1872"/>
              <a:chOff x="3360" y="1344"/>
              <a:chExt cx="576" cy="1872"/>
            </a:xfrm>
          </p:grpSpPr>
          <p:sp>
            <p:nvSpPr>
              <p:cNvPr id="20" name="Rectangle 11"/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Rectangle 13"/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4"/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15"/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16"/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17"/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8"/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19"/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Rectangle 20"/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21"/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23"/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" name="Text Box 24"/>
            <p:cNvSpPr txBox="1">
              <a:spLocks noChangeArrowheads="1"/>
            </p:cNvSpPr>
            <p:nvPr/>
          </p:nvSpPr>
          <p:spPr bwMode="auto">
            <a:xfrm>
              <a:off x="3168" y="1296"/>
              <a:ext cx="2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0: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3168" y="1440"/>
              <a:ext cx="2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1: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26"/>
            <p:cNvSpPr txBox="1">
              <a:spLocks noChangeArrowheads="1"/>
            </p:cNvSpPr>
            <p:nvPr/>
          </p:nvSpPr>
          <p:spPr bwMode="auto">
            <a:xfrm>
              <a:off x="3024" y="3024"/>
              <a:ext cx="39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N-1: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Text Box 27"/>
          <p:cNvSpPr txBox="1">
            <a:spLocks noChangeArrowheads="1"/>
          </p:cNvSpPr>
          <p:nvPr/>
        </p:nvSpPr>
        <p:spPr bwMode="auto">
          <a:xfrm>
            <a:off x="6553200" y="1371600"/>
            <a:ext cx="1057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28"/>
          <p:cNvSpPr>
            <a:spLocks noChangeArrowheads="1"/>
          </p:cNvSpPr>
          <p:nvPr/>
        </p:nvSpPr>
        <p:spPr bwMode="auto">
          <a:xfrm>
            <a:off x="3505200" y="2590800"/>
            <a:ext cx="1219200" cy="23622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29"/>
          <p:cNvSpPr>
            <a:spLocks noChangeArrowheads="1"/>
          </p:cNvSpPr>
          <p:nvPr/>
        </p:nvSpPr>
        <p:spPr bwMode="auto">
          <a:xfrm>
            <a:off x="3429000" y="2514600"/>
            <a:ext cx="1219200" cy="23622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0"/>
          <p:cNvGrpSpPr>
            <a:grpSpLocks/>
          </p:cNvGrpSpPr>
          <p:nvPr/>
        </p:nvGrpSpPr>
        <p:grpSpPr bwMode="auto">
          <a:xfrm>
            <a:off x="3962400" y="2667000"/>
            <a:ext cx="533400" cy="2057400"/>
            <a:chOff x="2688" y="1584"/>
            <a:chExt cx="576" cy="1296"/>
          </a:xfrm>
        </p:grpSpPr>
        <p:sp>
          <p:nvSpPr>
            <p:cNvPr id="37" name="Rectangle 31"/>
            <p:cNvSpPr>
              <a:spLocks noChangeArrowheads="1"/>
            </p:cNvSpPr>
            <p:nvPr/>
          </p:nvSpPr>
          <p:spPr bwMode="auto">
            <a:xfrm>
              <a:off x="2688" y="1584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2"/>
            <p:cNvSpPr>
              <a:spLocks noChangeArrowheads="1"/>
            </p:cNvSpPr>
            <p:nvPr/>
          </p:nvSpPr>
          <p:spPr bwMode="auto">
            <a:xfrm>
              <a:off x="2688" y="1728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3"/>
            <p:cNvSpPr>
              <a:spLocks noChangeArrowheads="1"/>
            </p:cNvSpPr>
            <p:nvPr/>
          </p:nvSpPr>
          <p:spPr bwMode="auto">
            <a:xfrm>
              <a:off x="2688" y="1872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4"/>
            <p:cNvSpPr>
              <a:spLocks noChangeArrowheads="1"/>
            </p:cNvSpPr>
            <p:nvPr/>
          </p:nvSpPr>
          <p:spPr bwMode="auto">
            <a:xfrm>
              <a:off x="2688" y="2016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5"/>
            <p:cNvSpPr>
              <a:spLocks noChangeArrowheads="1"/>
            </p:cNvSpPr>
            <p:nvPr/>
          </p:nvSpPr>
          <p:spPr bwMode="auto">
            <a:xfrm>
              <a:off x="2688" y="2160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auto">
            <a:xfrm>
              <a:off x="2688" y="2448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37"/>
            <p:cNvSpPr>
              <a:spLocks noChangeArrowheads="1"/>
            </p:cNvSpPr>
            <p:nvPr/>
          </p:nvSpPr>
          <p:spPr bwMode="auto">
            <a:xfrm>
              <a:off x="2688" y="2304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38"/>
            <p:cNvSpPr>
              <a:spLocks noChangeArrowheads="1"/>
            </p:cNvSpPr>
            <p:nvPr/>
          </p:nvSpPr>
          <p:spPr bwMode="auto">
            <a:xfrm>
              <a:off x="2688" y="2592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2688" y="2736"/>
              <a:ext cx="576" cy="1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 Box 40"/>
          <p:cNvSpPr txBox="1">
            <a:spLocks noChangeArrowheads="1"/>
          </p:cNvSpPr>
          <p:nvPr/>
        </p:nvSpPr>
        <p:spPr bwMode="auto">
          <a:xfrm>
            <a:off x="3657600" y="2590800"/>
            <a:ext cx="384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0: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 Box 41"/>
          <p:cNvSpPr txBox="1">
            <a:spLocks noChangeArrowheads="1"/>
          </p:cNvSpPr>
          <p:nvPr/>
        </p:nvSpPr>
        <p:spPr bwMode="auto">
          <a:xfrm>
            <a:off x="3657600" y="2819400"/>
            <a:ext cx="384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1: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 Box 42"/>
          <p:cNvSpPr txBox="1">
            <a:spLocks noChangeArrowheads="1"/>
          </p:cNvSpPr>
          <p:nvPr/>
        </p:nvSpPr>
        <p:spPr bwMode="auto">
          <a:xfrm>
            <a:off x="3429000" y="4419600"/>
            <a:ext cx="612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P-1: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 Box 43"/>
          <p:cNvSpPr txBox="1">
            <a:spLocks noChangeArrowheads="1"/>
          </p:cNvSpPr>
          <p:nvPr/>
        </p:nvSpPr>
        <p:spPr bwMode="auto">
          <a:xfrm>
            <a:off x="3413125" y="2101850"/>
            <a:ext cx="1387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Page Table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Line 44"/>
          <p:cNvSpPr>
            <a:spLocks noChangeShapeType="1"/>
          </p:cNvSpPr>
          <p:nvPr/>
        </p:nvSpPr>
        <p:spPr bwMode="auto">
          <a:xfrm flipV="1">
            <a:off x="2286000" y="3276600"/>
            <a:ext cx="167640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45"/>
          <p:cNvSpPr>
            <a:spLocks noChangeArrowheads="1"/>
          </p:cNvSpPr>
          <p:nvPr/>
        </p:nvSpPr>
        <p:spPr bwMode="auto">
          <a:xfrm>
            <a:off x="4171950" y="3152775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Oval 46"/>
          <p:cNvSpPr>
            <a:spLocks noChangeArrowheads="1"/>
          </p:cNvSpPr>
          <p:nvPr/>
        </p:nvSpPr>
        <p:spPr bwMode="auto">
          <a:xfrm>
            <a:off x="4181475" y="4076700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47"/>
          <p:cNvSpPr>
            <a:spLocks noChangeShapeType="1"/>
          </p:cNvSpPr>
          <p:nvPr/>
        </p:nvSpPr>
        <p:spPr bwMode="auto">
          <a:xfrm>
            <a:off x="4257675" y="3238500"/>
            <a:ext cx="2486025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48"/>
          <p:cNvSpPr>
            <a:spLocks noChangeShapeType="1"/>
          </p:cNvSpPr>
          <p:nvPr/>
        </p:nvSpPr>
        <p:spPr bwMode="auto">
          <a:xfrm flipV="1">
            <a:off x="4267200" y="2971800"/>
            <a:ext cx="2514600" cy="1143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Line 49"/>
          <p:cNvSpPr>
            <a:spLocks noChangeShapeType="1"/>
          </p:cNvSpPr>
          <p:nvPr/>
        </p:nvSpPr>
        <p:spPr bwMode="auto">
          <a:xfrm flipH="1" flipV="1">
            <a:off x="2286000" y="3810000"/>
            <a:ext cx="16764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Group 50"/>
          <p:cNvGrpSpPr>
            <a:grpSpLocks/>
          </p:cNvGrpSpPr>
          <p:nvPr/>
        </p:nvGrpSpPr>
        <p:grpSpPr bwMode="auto">
          <a:xfrm>
            <a:off x="3962400" y="4267200"/>
            <a:ext cx="533400" cy="228600"/>
            <a:chOff x="2496" y="2688"/>
            <a:chExt cx="336" cy="144"/>
          </a:xfrm>
        </p:grpSpPr>
        <p:sp>
          <p:nvSpPr>
            <p:cNvPr id="57" name="Line 51"/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2"/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3"/>
          <p:cNvGrpSpPr>
            <a:grpSpLocks/>
          </p:cNvGrpSpPr>
          <p:nvPr/>
        </p:nvGrpSpPr>
        <p:grpSpPr bwMode="auto">
          <a:xfrm>
            <a:off x="3962400" y="3581400"/>
            <a:ext cx="533400" cy="228600"/>
            <a:chOff x="2496" y="2688"/>
            <a:chExt cx="336" cy="144"/>
          </a:xfrm>
        </p:grpSpPr>
        <p:sp>
          <p:nvSpPr>
            <p:cNvPr id="60" name="Line 54"/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55"/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56"/>
          <p:cNvGrpSpPr>
            <a:grpSpLocks/>
          </p:cNvGrpSpPr>
          <p:nvPr/>
        </p:nvGrpSpPr>
        <p:grpSpPr bwMode="auto">
          <a:xfrm>
            <a:off x="4800600" y="5029200"/>
            <a:ext cx="1295400" cy="666750"/>
            <a:chOff x="2592" y="3264"/>
            <a:chExt cx="816" cy="420"/>
          </a:xfrm>
          <a:solidFill>
            <a:schemeClr val="accent1"/>
          </a:solidFill>
        </p:grpSpPr>
        <p:sp>
          <p:nvSpPr>
            <p:cNvPr id="63" name="Rectangle 57"/>
            <p:cNvSpPr>
              <a:spLocks noChangeArrowheads="1"/>
            </p:cNvSpPr>
            <p:nvPr/>
          </p:nvSpPr>
          <p:spPr bwMode="auto">
            <a:xfrm>
              <a:off x="2592" y="3360"/>
              <a:ext cx="816" cy="24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4" name="Group 58"/>
            <p:cNvGrpSpPr>
              <a:grpSpLocks/>
            </p:cNvGrpSpPr>
            <p:nvPr/>
          </p:nvGrpSpPr>
          <p:grpSpPr bwMode="auto">
            <a:xfrm>
              <a:off x="2592" y="3264"/>
              <a:ext cx="816" cy="420"/>
              <a:chOff x="2592" y="3264"/>
              <a:chExt cx="816" cy="420"/>
            </a:xfrm>
            <a:grpFill/>
          </p:grpSpPr>
          <p:sp>
            <p:nvSpPr>
              <p:cNvPr id="65" name="Oval 59"/>
              <p:cNvSpPr>
                <a:spLocks noChangeArrowheads="1"/>
              </p:cNvSpPr>
              <p:nvPr/>
            </p:nvSpPr>
            <p:spPr bwMode="auto">
              <a:xfrm>
                <a:off x="2592" y="3264"/>
                <a:ext cx="816" cy="192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Line 60"/>
              <p:cNvSpPr>
                <a:spLocks noChangeShapeType="1"/>
              </p:cNvSpPr>
              <p:nvPr/>
            </p:nvSpPr>
            <p:spPr bwMode="auto">
              <a:xfrm>
                <a:off x="2592" y="3360"/>
                <a:ext cx="0" cy="24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Line 61"/>
              <p:cNvSpPr>
                <a:spLocks noChangeShapeType="1"/>
              </p:cNvSpPr>
              <p:nvPr/>
            </p:nvSpPr>
            <p:spPr bwMode="auto">
              <a:xfrm>
                <a:off x="3408" y="3360"/>
                <a:ext cx="0" cy="24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2"/>
              <p:cNvSpPr>
                <a:spLocks/>
              </p:cNvSpPr>
              <p:nvPr/>
            </p:nvSpPr>
            <p:spPr bwMode="auto">
              <a:xfrm>
                <a:off x="2592" y="3600"/>
                <a:ext cx="816" cy="84"/>
              </a:xfrm>
              <a:custGeom>
                <a:avLst/>
                <a:gdLst>
                  <a:gd name="T0" fmla="*/ 0 w 816"/>
                  <a:gd name="T1" fmla="*/ 0 h 84"/>
                  <a:gd name="T2" fmla="*/ 150 w 816"/>
                  <a:gd name="T3" fmla="*/ 60 h 84"/>
                  <a:gd name="T4" fmla="*/ 414 w 816"/>
                  <a:gd name="T5" fmla="*/ 84 h 84"/>
                  <a:gd name="T6" fmla="*/ 678 w 816"/>
                  <a:gd name="T7" fmla="*/ 60 h 84"/>
                  <a:gd name="T8" fmla="*/ 816 w 816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84">
                    <a:moveTo>
                      <a:pt x="0" y="0"/>
                    </a:moveTo>
                    <a:cubicBezTo>
                      <a:pt x="25" y="10"/>
                      <a:pt x="81" y="46"/>
                      <a:pt x="150" y="60"/>
                    </a:cubicBezTo>
                    <a:cubicBezTo>
                      <a:pt x="219" y="74"/>
                      <a:pt x="326" y="84"/>
                      <a:pt x="414" y="84"/>
                    </a:cubicBezTo>
                    <a:cubicBezTo>
                      <a:pt x="502" y="84"/>
                      <a:pt x="611" y="74"/>
                      <a:pt x="678" y="60"/>
                    </a:cubicBezTo>
                    <a:cubicBezTo>
                      <a:pt x="745" y="46"/>
                      <a:pt x="787" y="12"/>
                      <a:pt x="816" y="0"/>
                    </a:cubicBezTo>
                  </a:path>
                </a:pathLst>
              </a:custGeom>
              <a:grp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9" name="Text Box 63"/>
          <p:cNvSpPr txBox="1">
            <a:spLocks noChangeArrowheads="1"/>
          </p:cNvSpPr>
          <p:nvPr/>
        </p:nvSpPr>
        <p:spPr bwMode="auto">
          <a:xfrm>
            <a:off x="5105400" y="5334000"/>
            <a:ext cx="663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Freeform 64"/>
          <p:cNvSpPr>
            <a:spLocks/>
          </p:cNvSpPr>
          <p:nvPr/>
        </p:nvSpPr>
        <p:spPr bwMode="auto">
          <a:xfrm>
            <a:off x="4238625" y="3705225"/>
            <a:ext cx="1296988" cy="1323975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65"/>
          <p:cNvSpPr>
            <a:spLocks/>
          </p:cNvSpPr>
          <p:nvPr/>
        </p:nvSpPr>
        <p:spPr bwMode="auto">
          <a:xfrm>
            <a:off x="4229100" y="4381500"/>
            <a:ext cx="1104900" cy="647700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Text Box 66"/>
          <p:cNvSpPr txBox="1">
            <a:spLocks noChangeArrowheads="1"/>
          </p:cNvSpPr>
          <p:nvPr/>
        </p:nvSpPr>
        <p:spPr bwMode="auto">
          <a:xfrm>
            <a:off x="1905000" y="2362200"/>
            <a:ext cx="13493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Virtual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 Box 67"/>
          <p:cNvSpPr txBox="1">
            <a:spLocks noChangeArrowheads="1"/>
          </p:cNvSpPr>
          <p:nvPr/>
        </p:nvSpPr>
        <p:spPr bwMode="auto">
          <a:xfrm>
            <a:off x="4800600" y="2438400"/>
            <a:ext cx="13493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Physical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98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Memory system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/>
              <a:t>Page or segment is used for block </a:t>
            </a:r>
          </a:p>
          <a:p>
            <a:r>
              <a:rPr lang="en-US" sz="2800" b="1" dirty="0"/>
              <a:t>Page fault or address fault is used for miss</a:t>
            </a:r>
          </a:p>
          <a:p>
            <a:r>
              <a:rPr lang="en-US" sz="2800" b="1" dirty="0"/>
              <a:t>CPU produces virtual address </a:t>
            </a:r>
          </a:p>
          <a:p>
            <a:r>
              <a:rPr lang="en-US" sz="2800" b="1" dirty="0"/>
              <a:t>The virtual addresses are translated to the main memory or physical addresses</a:t>
            </a:r>
            <a:endParaRPr lang="en-US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301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Memory system </a:t>
            </a:r>
          </a:p>
        </p:txBody>
      </p:sp>
      <p:sp>
        <p:nvSpPr>
          <p:cNvPr id="105" name="AutoShape 98"/>
          <p:cNvSpPr>
            <a:spLocks noChangeAspect="1" noChangeArrowheads="1"/>
          </p:cNvSpPr>
          <p:nvPr/>
        </p:nvSpPr>
        <p:spPr bwMode="auto">
          <a:xfrm>
            <a:off x="274638" y="3344714"/>
            <a:ext cx="684212" cy="639762"/>
          </a:xfrm>
          <a:prstGeom prst="roundRect">
            <a:avLst>
              <a:gd name="adj" fmla="val 38986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AutoShape 99"/>
          <p:cNvSpPr>
            <a:spLocks noChangeAspect="1" noChangeArrowheads="1"/>
          </p:cNvSpPr>
          <p:nvPr/>
        </p:nvSpPr>
        <p:spPr bwMode="auto">
          <a:xfrm>
            <a:off x="228600" y="3298676"/>
            <a:ext cx="684213" cy="639763"/>
          </a:xfrm>
          <a:prstGeom prst="roundRect">
            <a:avLst>
              <a:gd name="adj" fmla="val 38986"/>
            </a:avLst>
          </a:prstGeom>
          <a:solidFill>
            <a:schemeClr val="accent2"/>
          </a:solidFill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CPU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Rectangle 100"/>
          <p:cNvSpPr>
            <a:spLocks noChangeAspect="1" noChangeArrowheads="1"/>
          </p:cNvSpPr>
          <p:nvPr/>
        </p:nvSpPr>
        <p:spPr bwMode="auto">
          <a:xfrm>
            <a:off x="3336925" y="2522389"/>
            <a:ext cx="1004888" cy="1965325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01"/>
          <p:cNvSpPr>
            <a:spLocks noChangeAspect="1" noChangeArrowheads="1"/>
          </p:cNvSpPr>
          <p:nvPr/>
        </p:nvSpPr>
        <p:spPr bwMode="auto">
          <a:xfrm>
            <a:off x="3290888" y="2476351"/>
            <a:ext cx="1004887" cy="196532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Rectangle 102"/>
          <p:cNvSpPr>
            <a:spLocks noChangeAspect="1" noChangeArrowheads="1"/>
          </p:cNvSpPr>
          <p:nvPr/>
        </p:nvSpPr>
        <p:spPr bwMode="auto">
          <a:xfrm>
            <a:off x="3609975" y="256842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Rectangle 103"/>
          <p:cNvSpPr>
            <a:spLocks noChangeAspect="1" noChangeArrowheads="1"/>
          </p:cNvSpPr>
          <p:nvPr/>
        </p:nvSpPr>
        <p:spPr bwMode="auto">
          <a:xfrm>
            <a:off x="3609975" y="2704951"/>
            <a:ext cx="5492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Rectangle 104"/>
          <p:cNvSpPr>
            <a:spLocks noChangeAspect="1" noChangeArrowheads="1"/>
          </p:cNvSpPr>
          <p:nvPr/>
        </p:nvSpPr>
        <p:spPr bwMode="auto">
          <a:xfrm>
            <a:off x="3609975" y="2843064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Rectangle 105"/>
          <p:cNvSpPr>
            <a:spLocks noChangeAspect="1" noChangeArrowheads="1"/>
          </p:cNvSpPr>
          <p:nvPr/>
        </p:nvSpPr>
        <p:spPr bwMode="auto">
          <a:xfrm>
            <a:off x="3609975" y="2979589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Rectangle 106"/>
          <p:cNvSpPr>
            <a:spLocks noChangeAspect="1" noChangeArrowheads="1"/>
          </p:cNvSpPr>
          <p:nvPr/>
        </p:nvSpPr>
        <p:spPr bwMode="auto">
          <a:xfrm>
            <a:off x="3609975" y="3116114"/>
            <a:ext cx="5492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Rectangle 107"/>
          <p:cNvSpPr>
            <a:spLocks noChangeAspect="1" noChangeArrowheads="1"/>
          </p:cNvSpPr>
          <p:nvPr/>
        </p:nvSpPr>
        <p:spPr bwMode="auto">
          <a:xfrm>
            <a:off x="3609975" y="3390751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108"/>
          <p:cNvSpPr>
            <a:spLocks noChangeAspect="1" noChangeArrowheads="1"/>
          </p:cNvSpPr>
          <p:nvPr/>
        </p:nvSpPr>
        <p:spPr bwMode="auto">
          <a:xfrm>
            <a:off x="3609975" y="325422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Rectangle 109"/>
          <p:cNvSpPr>
            <a:spLocks noChangeAspect="1" noChangeArrowheads="1"/>
          </p:cNvSpPr>
          <p:nvPr/>
        </p:nvSpPr>
        <p:spPr bwMode="auto">
          <a:xfrm>
            <a:off x="3609975" y="352727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Rectangle 110"/>
          <p:cNvSpPr>
            <a:spLocks noChangeAspect="1" noChangeArrowheads="1"/>
          </p:cNvSpPr>
          <p:nvPr/>
        </p:nvSpPr>
        <p:spPr bwMode="auto">
          <a:xfrm>
            <a:off x="3609975" y="3663801"/>
            <a:ext cx="5492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Rectangle 111"/>
          <p:cNvSpPr>
            <a:spLocks noChangeAspect="1" noChangeArrowheads="1"/>
          </p:cNvSpPr>
          <p:nvPr/>
        </p:nvSpPr>
        <p:spPr bwMode="auto">
          <a:xfrm>
            <a:off x="3609975" y="3801914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Rectangle 112"/>
          <p:cNvSpPr>
            <a:spLocks noChangeAspect="1" noChangeArrowheads="1"/>
          </p:cNvSpPr>
          <p:nvPr/>
        </p:nvSpPr>
        <p:spPr bwMode="auto">
          <a:xfrm>
            <a:off x="3609975" y="3938439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Rectangle 113"/>
          <p:cNvSpPr>
            <a:spLocks noChangeAspect="1" noChangeArrowheads="1"/>
          </p:cNvSpPr>
          <p:nvPr/>
        </p:nvSpPr>
        <p:spPr bwMode="auto">
          <a:xfrm>
            <a:off x="3609975" y="421307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Rectangle 114"/>
          <p:cNvSpPr>
            <a:spLocks noChangeAspect="1" noChangeArrowheads="1"/>
          </p:cNvSpPr>
          <p:nvPr/>
        </p:nvSpPr>
        <p:spPr bwMode="auto">
          <a:xfrm>
            <a:off x="3609975" y="4074964"/>
            <a:ext cx="5492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Text Box 115"/>
          <p:cNvSpPr txBox="1">
            <a:spLocks noChangeAspect="1" noChangeArrowheads="1"/>
          </p:cNvSpPr>
          <p:nvPr/>
        </p:nvSpPr>
        <p:spPr bwMode="auto">
          <a:xfrm>
            <a:off x="3405188" y="2193776"/>
            <a:ext cx="862012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Rectangle 116"/>
          <p:cNvSpPr>
            <a:spLocks noChangeAspect="1" noChangeArrowheads="1"/>
          </p:cNvSpPr>
          <p:nvPr/>
        </p:nvSpPr>
        <p:spPr bwMode="auto">
          <a:xfrm>
            <a:off x="1646238" y="2979589"/>
            <a:ext cx="730250" cy="14160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Rectangle 117"/>
          <p:cNvSpPr>
            <a:spLocks noChangeAspect="1" noChangeArrowheads="1"/>
          </p:cNvSpPr>
          <p:nvPr/>
        </p:nvSpPr>
        <p:spPr bwMode="auto">
          <a:xfrm>
            <a:off x="1600200" y="2933551"/>
            <a:ext cx="730250" cy="141605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Rectangle 118"/>
          <p:cNvSpPr>
            <a:spLocks noChangeAspect="1" noChangeArrowheads="1"/>
          </p:cNvSpPr>
          <p:nvPr/>
        </p:nvSpPr>
        <p:spPr bwMode="auto">
          <a:xfrm>
            <a:off x="1919288" y="3025626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19"/>
          <p:cNvSpPr>
            <a:spLocks noChangeAspect="1" noChangeArrowheads="1"/>
          </p:cNvSpPr>
          <p:nvPr/>
        </p:nvSpPr>
        <p:spPr bwMode="auto">
          <a:xfrm>
            <a:off x="1919288" y="3162151"/>
            <a:ext cx="3206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Rectangle 120"/>
          <p:cNvSpPr>
            <a:spLocks noChangeAspect="1" noChangeArrowheads="1"/>
          </p:cNvSpPr>
          <p:nvPr/>
        </p:nvSpPr>
        <p:spPr bwMode="auto">
          <a:xfrm>
            <a:off x="1919288" y="3300264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Rectangle 121"/>
          <p:cNvSpPr>
            <a:spLocks noChangeAspect="1" noChangeArrowheads="1"/>
          </p:cNvSpPr>
          <p:nvPr/>
        </p:nvSpPr>
        <p:spPr bwMode="auto">
          <a:xfrm>
            <a:off x="1919288" y="3436789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Rectangle 122"/>
          <p:cNvSpPr>
            <a:spLocks noChangeAspect="1" noChangeArrowheads="1"/>
          </p:cNvSpPr>
          <p:nvPr/>
        </p:nvSpPr>
        <p:spPr bwMode="auto">
          <a:xfrm>
            <a:off x="1919288" y="3573314"/>
            <a:ext cx="3206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Rectangle 123"/>
          <p:cNvSpPr>
            <a:spLocks noChangeAspect="1" noChangeArrowheads="1"/>
          </p:cNvSpPr>
          <p:nvPr/>
        </p:nvSpPr>
        <p:spPr bwMode="auto">
          <a:xfrm>
            <a:off x="1919288" y="3847951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Rectangle 124"/>
          <p:cNvSpPr>
            <a:spLocks noChangeAspect="1" noChangeArrowheads="1"/>
          </p:cNvSpPr>
          <p:nvPr/>
        </p:nvSpPr>
        <p:spPr bwMode="auto">
          <a:xfrm>
            <a:off x="1919288" y="3711426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Rectangle 125"/>
          <p:cNvSpPr>
            <a:spLocks noChangeAspect="1" noChangeArrowheads="1"/>
          </p:cNvSpPr>
          <p:nvPr/>
        </p:nvSpPr>
        <p:spPr bwMode="auto">
          <a:xfrm>
            <a:off x="1919288" y="3984476"/>
            <a:ext cx="3206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Rectangle 126"/>
          <p:cNvSpPr>
            <a:spLocks noChangeAspect="1" noChangeArrowheads="1"/>
          </p:cNvSpPr>
          <p:nvPr/>
        </p:nvSpPr>
        <p:spPr bwMode="auto">
          <a:xfrm>
            <a:off x="1919288" y="4122589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Text Box 127"/>
          <p:cNvSpPr txBox="1">
            <a:spLocks noChangeAspect="1" noChangeArrowheads="1"/>
          </p:cNvSpPr>
          <p:nvPr/>
        </p:nvSpPr>
        <p:spPr bwMode="auto">
          <a:xfrm>
            <a:off x="1447800" y="2650976"/>
            <a:ext cx="1119188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Page Table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Line 128"/>
          <p:cNvSpPr>
            <a:spLocks noChangeAspect="1" noChangeShapeType="1"/>
          </p:cNvSpPr>
          <p:nvPr/>
        </p:nvSpPr>
        <p:spPr bwMode="auto">
          <a:xfrm>
            <a:off x="2097088" y="3366939"/>
            <a:ext cx="1512887" cy="663575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Line 129"/>
          <p:cNvSpPr>
            <a:spLocks noChangeAspect="1" noChangeShapeType="1"/>
          </p:cNvSpPr>
          <p:nvPr/>
        </p:nvSpPr>
        <p:spPr bwMode="auto">
          <a:xfrm flipV="1">
            <a:off x="2101850" y="3208189"/>
            <a:ext cx="1508125" cy="685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Line 130"/>
          <p:cNvSpPr>
            <a:spLocks noChangeAspect="1" noChangeShapeType="1"/>
          </p:cNvSpPr>
          <p:nvPr/>
        </p:nvSpPr>
        <p:spPr bwMode="auto">
          <a:xfrm flipV="1">
            <a:off x="1919288" y="3984476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Line 131"/>
          <p:cNvSpPr>
            <a:spLocks noChangeAspect="1" noChangeShapeType="1"/>
          </p:cNvSpPr>
          <p:nvPr/>
        </p:nvSpPr>
        <p:spPr bwMode="auto">
          <a:xfrm flipH="1" flipV="1">
            <a:off x="1919288" y="3984476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Line 132"/>
          <p:cNvSpPr>
            <a:spLocks noChangeAspect="1" noChangeShapeType="1"/>
          </p:cNvSpPr>
          <p:nvPr/>
        </p:nvSpPr>
        <p:spPr bwMode="auto">
          <a:xfrm flipV="1">
            <a:off x="1919288" y="3573314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133"/>
          <p:cNvSpPr>
            <a:spLocks noChangeAspect="1" noChangeShapeType="1"/>
          </p:cNvSpPr>
          <p:nvPr/>
        </p:nvSpPr>
        <p:spPr bwMode="auto">
          <a:xfrm flipH="1" flipV="1">
            <a:off x="1919288" y="3573314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Rectangle 134"/>
          <p:cNvSpPr>
            <a:spLocks noChangeAspect="1" noChangeArrowheads="1"/>
          </p:cNvSpPr>
          <p:nvPr/>
        </p:nvSpPr>
        <p:spPr bwMode="auto">
          <a:xfrm>
            <a:off x="2422525" y="4533751"/>
            <a:ext cx="776288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Oval 135"/>
          <p:cNvSpPr>
            <a:spLocks noChangeAspect="1" noChangeArrowheads="1"/>
          </p:cNvSpPr>
          <p:nvPr/>
        </p:nvSpPr>
        <p:spPr bwMode="auto">
          <a:xfrm>
            <a:off x="2422525" y="4441676"/>
            <a:ext cx="776288" cy="182563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Line 136"/>
          <p:cNvSpPr>
            <a:spLocks noChangeAspect="1" noChangeShapeType="1"/>
          </p:cNvSpPr>
          <p:nvPr/>
        </p:nvSpPr>
        <p:spPr bwMode="auto">
          <a:xfrm>
            <a:off x="2422525" y="4533751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Line 137"/>
          <p:cNvSpPr>
            <a:spLocks noChangeAspect="1" noChangeShapeType="1"/>
          </p:cNvSpPr>
          <p:nvPr/>
        </p:nvSpPr>
        <p:spPr bwMode="auto">
          <a:xfrm>
            <a:off x="3198813" y="4533751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38"/>
          <p:cNvSpPr>
            <a:spLocks noChangeAspect="1"/>
          </p:cNvSpPr>
          <p:nvPr/>
        </p:nvSpPr>
        <p:spPr bwMode="auto">
          <a:xfrm>
            <a:off x="2422525" y="4762351"/>
            <a:ext cx="776288" cy="79375"/>
          </a:xfrm>
          <a:custGeom>
            <a:avLst/>
            <a:gdLst>
              <a:gd name="T0" fmla="*/ 0 w 816"/>
              <a:gd name="T1" fmla="*/ 0 h 84"/>
              <a:gd name="T2" fmla="*/ 150 w 816"/>
              <a:gd name="T3" fmla="*/ 60 h 84"/>
              <a:gd name="T4" fmla="*/ 414 w 816"/>
              <a:gd name="T5" fmla="*/ 84 h 84"/>
              <a:gd name="T6" fmla="*/ 678 w 816"/>
              <a:gd name="T7" fmla="*/ 60 h 84"/>
              <a:gd name="T8" fmla="*/ 816 w 81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chemeClr val="accent2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Text Box 139"/>
          <p:cNvSpPr txBox="1">
            <a:spLocks noChangeAspect="1" noChangeArrowheads="1"/>
          </p:cNvSpPr>
          <p:nvPr/>
        </p:nvSpPr>
        <p:spPr bwMode="auto">
          <a:xfrm>
            <a:off x="2568575" y="4579789"/>
            <a:ext cx="557213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Freeform 140"/>
          <p:cNvSpPr>
            <a:spLocks noChangeAspect="1"/>
          </p:cNvSpPr>
          <p:nvPr/>
        </p:nvSpPr>
        <p:spPr bwMode="auto">
          <a:xfrm>
            <a:off x="2084388" y="3647926"/>
            <a:ext cx="777875" cy="793750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41"/>
          <p:cNvSpPr>
            <a:spLocks noChangeAspect="1"/>
          </p:cNvSpPr>
          <p:nvPr/>
        </p:nvSpPr>
        <p:spPr bwMode="auto">
          <a:xfrm>
            <a:off x="2079625" y="4052739"/>
            <a:ext cx="661988" cy="388937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Text Box 142"/>
          <p:cNvSpPr txBox="1">
            <a:spLocks noChangeAspect="1" noChangeArrowheads="1"/>
          </p:cNvSpPr>
          <p:nvPr/>
        </p:nvSpPr>
        <p:spPr bwMode="auto">
          <a:xfrm>
            <a:off x="544513" y="2881164"/>
            <a:ext cx="109061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Virtual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Text Box 143"/>
          <p:cNvSpPr txBox="1">
            <a:spLocks noChangeAspect="1" noChangeArrowheads="1"/>
          </p:cNvSpPr>
          <p:nvPr/>
        </p:nvSpPr>
        <p:spPr bwMode="auto">
          <a:xfrm>
            <a:off x="2281238" y="2927201"/>
            <a:ext cx="1090612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Physical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AutoShape 144"/>
          <p:cNvSpPr>
            <a:spLocks noChangeAspect="1" noChangeArrowheads="1"/>
          </p:cNvSpPr>
          <p:nvPr/>
        </p:nvSpPr>
        <p:spPr bwMode="auto">
          <a:xfrm>
            <a:off x="4772025" y="3497114"/>
            <a:ext cx="684213" cy="639762"/>
          </a:xfrm>
          <a:prstGeom prst="roundRect">
            <a:avLst>
              <a:gd name="adj" fmla="val 38986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AutoShape 145"/>
          <p:cNvSpPr>
            <a:spLocks noChangeAspect="1" noChangeArrowheads="1"/>
          </p:cNvSpPr>
          <p:nvPr/>
        </p:nvSpPr>
        <p:spPr bwMode="auto">
          <a:xfrm>
            <a:off x="4725988" y="3451076"/>
            <a:ext cx="684212" cy="639763"/>
          </a:xfrm>
          <a:prstGeom prst="roundRect">
            <a:avLst>
              <a:gd name="adj" fmla="val 38986"/>
            </a:avLst>
          </a:prstGeom>
          <a:solidFill>
            <a:schemeClr val="accent2"/>
          </a:solidFill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CPU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146"/>
          <p:cNvSpPr>
            <a:spLocks noChangeAspect="1" noChangeArrowheads="1"/>
          </p:cNvSpPr>
          <p:nvPr/>
        </p:nvSpPr>
        <p:spPr bwMode="auto">
          <a:xfrm>
            <a:off x="7834313" y="2674789"/>
            <a:ext cx="1004887" cy="1965325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Rectangle 147"/>
          <p:cNvSpPr>
            <a:spLocks noChangeAspect="1" noChangeArrowheads="1"/>
          </p:cNvSpPr>
          <p:nvPr/>
        </p:nvSpPr>
        <p:spPr bwMode="auto">
          <a:xfrm>
            <a:off x="7788275" y="2628751"/>
            <a:ext cx="1004888" cy="196532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Rectangle 148"/>
          <p:cNvSpPr>
            <a:spLocks noChangeAspect="1" noChangeArrowheads="1"/>
          </p:cNvSpPr>
          <p:nvPr/>
        </p:nvSpPr>
        <p:spPr bwMode="auto">
          <a:xfrm>
            <a:off x="8107363" y="272082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Rectangle 149"/>
          <p:cNvSpPr>
            <a:spLocks noChangeAspect="1" noChangeArrowheads="1"/>
          </p:cNvSpPr>
          <p:nvPr/>
        </p:nvSpPr>
        <p:spPr bwMode="auto">
          <a:xfrm>
            <a:off x="8107363" y="2857351"/>
            <a:ext cx="5492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50"/>
          <p:cNvSpPr>
            <a:spLocks noChangeAspect="1" noChangeArrowheads="1"/>
          </p:cNvSpPr>
          <p:nvPr/>
        </p:nvSpPr>
        <p:spPr bwMode="auto">
          <a:xfrm>
            <a:off x="8107363" y="2995464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Rectangle 151"/>
          <p:cNvSpPr>
            <a:spLocks noChangeAspect="1" noChangeArrowheads="1"/>
          </p:cNvSpPr>
          <p:nvPr/>
        </p:nvSpPr>
        <p:spPr bwMode="auto">
          <a:xfrm>
            <a:off x="8107363" y="3131989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Rectangle 152"/>
          <p:cNvSpPr>
            <a:spLocks noChangeAspect="1" noChangeArrowheads="1"/>
          </p:cNvSpPr>
          <p:nvPr/>
        </p:nvSpPr>
        <p:spPr bwMode="auto">
          <a:xfrm>
            <a:off x="8107363" y="3268514"/>
            <a:ext cx="5492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Rectangle 153"/>
          <p:cNvSpPr>
            <a:spLocks noChangeAspect="1" noChangeArrowheads="1"/>
          </p:cNvSpPr>
          <p:nvPr/>
        </p:nvSpPr>
        <p:spPr bwMode="auto">
          <a:xfrm>
            <a:off x="8107363" y="3543151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Rectangle 154"/>
          <p:cNvSpPr>
            <a:spLocks noChangeAspect="1" noChangeArrowheads="1"/>
          </p:cNvSpPr>
          <p:nvPr/>
        </p:nvSpPr>
        <p:spPr bwMode="auto">
          <a:xfrm>
            <a:off x="8107363" y="340662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Rectangle 155"/>
          <p:cNvSpPr>
            <a:spLocks noChangeAspect="1" noChangeArrowheads="1"/>
          </p:cNvSpPr>
          <p:nvPr/>
        </p:nvSpPr>
        <p:spPr bwMode="auto">
          <a:xfrm>
            <a:off x="8107363" y="367967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Rectangle 156"/>
          <p:cNvSpPr>
            <a:spLocks noChangeAspect="1" noChangeArrowheads="1"/>
          </p:cNvSpPr>
          <p:nvPr/>
        </p:nvSpPr>
        <p:spPr bwMode="auto">
          <a:xfrm>
            <a:off x="8107363" y="3816201"/>
            <a:ext cx="5492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Rectangle 157"/>
          <p:cNvSpPr>
            <a:spLocks noChangeAspect="1" noChangeArrowheads="1"/>
          </p:cNvSpPr>
          <p:nvPr/>
        </p:nvSpPr>
        <p:spPr bwMode="auto">
          <a:xfrm>
            <a:off x="8107363" y="3954314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Rectangle 158"/>
          <p:cNvSpPr>
            <a:spLocks noChangeAspect="1" noChangeArrowheads="1"/>
          </p:cNvSpPr>
          <p:nvPr/>
        </p:nvSpPr>
        <p:spPr bwMode="auto">
          <a:xfrm>
            <a:off x="8107363" y="4090839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Rectangle 159"/>
          <p:cNvSpPr>
            <a:spLocks noChangeAspect="1" noChangeArrowheads="1"/>
          </p:cNvSpPr>
          <p:nvPr/>
        </p:nvSpPr>
        <p:spPr bwMode="auto">
          <a:xfrm>
            <a:off x="8107363" y="4365476"/>
            <a:ext cx="5492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Rectangle 160"/>
          <p:cNvSpPr>
            <a:spLocks noChangeAspect="1" noChangeArrowheads="1"/>
          </p:cNvSpPr>
          <p:nvPr/>
        </p:nvSpPr>
        <p:spPr bwMode="auto">
          <a:xfrm>
            <a:off x="8107363" y="4227364"/>
            <a:ext cx="5492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Text Box 161"/>
          <p:cNvSpPr txBox="1">
            <a:spLocks noChangeAspect="1" noChangeArrowheads="1"/>
          </p:cNvSpPr>
          <p:nvPr/>
        </p:nvSpPr>
        <p:spPr bwMode="auto">
          <a:xfrm>
            <a:off x="7848600" y="2346176"/>
            <a:ext cx="862013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Rectangle 162"/>
          <p:cNvSpPr>
            <a:spLocks noChangeAspect="1" noChangeArrowheads="1"/>
          </p:cNvSpPr>
          <p:nvPr/>
        </p:nvSpPr>
        <p:spPr bwMode="auto">
          <a:xfrm>
            <a:off x="6143625" y="3131989"/>
            <a:ext cx="730250" cy="14160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Rectangle 163"/>
          <p:cNvSpPr>
            <a:spLocks noChangeAspect="1" noChangeArrowheads="1"/>
          </p:cNvSpPr>
          <p:nvPr/>
        </p:nvSpPr>
        <p:spPr bwMode="auto">
          <a:xfrm>
            <a:off x="6097588" y="3085951"/>
            <a:ext cx="730250" cy="141605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Rectangle 164"/>
          <p:cNvSpPr>
            <a:spLocks noChangeAspect="1" noChangeArrowheads="1"/>
          </p:cNvSpPr>
          <p:nvPr/>
        </p:nvSpPr>
        <p:spPr bwMode="auto">
          <a:xfrm>
            <a:off x="6416675" y="3178026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Rectangle 165"/>
          <p:cNvSpPr>
            <a:spLocks noChangeAspect="1" noChangeArrowheads="1"/>
          </p:cNvSpPr>
          <p:nvPr/>
        </p:nvSpPr>
        <p:spPr bwMode="auto">
          <a:xfrm>
            <a:off x="6416675" y="3314551"/>
            <a:ext cx="3206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Rectangle 166"/>
          <p:cNvSpPr>
            <a:spLocks noChangeAspect="1" noChangeArrowheads="1"/>
          </p:cNvSpPr>
          <p:nvPr/>
        </p:nvSpPr>
        <p:spPr bwMode="auto">
          <a:xfrm>
            <a:off x="6416675" y="3452664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Rectangle 167"/>
          <p:cNvSpPr>
            <a:spLocks noChangeAspect="1" noChangeArrowheads="1"/>
          </p:cNvSpPr>
          <p:nvPr/>
        </p:nvSpPr>
        <p:spPr bwMode="auto">
          <a:xfrm>
            <a:off x="6416675" y="3589189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Rectangle 168"/>
          <p:cNvSpPr>
            <a:spLocks noChangeAspect="1" noChangeArrowheads="1"/>
          </p:cNvSpPr>
          <p:nvPr/>
        </p:nvSpPr>
        <p:spPr bwMode="auto">
          <a:xfrm>
            <a:off x="6416675" y="3725714"/>
            <a:ext cx="320675" cy="138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Rectangle 169"/>
          <p:cNvSpPr>
            <a:spLocks noChangeAspect="1" noChangeArrowheads="1"/>
          </p:cNvSpPr>
          <p:nvPr/>
        </p:nvSpPr>
        <p:spPr bwMode="auto">
          <a:xfrm>
            <a:off x="6416675" y="4000351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Rectangle 170"/>
          <p:cNvSpPr>
            <a:spLocks noChangeAspect="1" noChangeArrowheads="1"/>
          </p:cNvSpPr>
          <p:nvPr/>
        </p:nvSpPr>
        <p:spPr bwMode="auto">
          <a:xfrm>
            <a:off x="6416675" y="3863826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Rectangle 171"/>
          <p:cNvSpPr>
            <a:spLocks noChangeAspect="1" noChangeArrowheads="1"/>
          </p:cNvSpPr>
          <p:nvPr/>
        </p:nvSpPr>
        <p:spPr bwMode="auto">
          <a:xfrm>
            <a:off x="6416675" y="4136876"/>
            <a:ext cx="320675" cy="138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Rectangle 172"/>
          <p:cNvSpPr>
            <a:spLocks noChangeAspect="1" noChangeArrowheads="1"/>
          </p:cNvSpPr>
          <p:nvPr/>
        </p:nvSpPr>
        <p:spPr bwMode="auto">
          <a:xfrm>
            <a:off x="6416675" y="4274989"/>
            <a:ext cx="320675" cy="1365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Text Box 173"/>
          <p:cNvSpPr txBox="1">
            <a:spLocks noChangeAspect="1" noChangeArrowheads="1"/>
          </p:cNvSpPr>
          <p:nvPr/>
        </p:nvSpPr>
        <p:spPr bwMode="auto">
          <a:xfrm>
            <a:off x="5894388" y="2803376"/>
            <a:ext cx="1119187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Page Table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Line 174"/>
          <p:cNvSpPr>
            <a:spLocks noChangeAspect="1" noChangeShapeType="1"/>
          </p:cNvSpPr>
          <p:nvPr/>
        </p:nvSpPr>
        <p:spPr bwMode="auto">
          <a:xfrm>
            <a:off x="6594475" y="3519339"/>
            <a:ext cx="1512888" cy="663575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Line 175"/>
          <p:cNvSpPr>
            <a:spLocks noChangeAspect="1" noChangeShapeType="1"/>
          </p:cNvSpPr>
          <p:nvPr/>
        </p:nvSpPr>
        <p:spPr bwMode="auto">
          <a:xfrm flipV="1">
            <a:off x="6599238" y="3360589"/>
            <a:ext cx="1508125" cy="685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176"/>
          <p:cNvSpPr>
            <a:spLocks noChangeAspect="1" noChangeShapeType="1"/>
          </p:cNvSpPr>
          <p:nvPr/>
        </p:nvSpPr>
        <p:spPr bwMode="auto">
          <a:xfrm flipV="1">
            <a:off x="6416675" y="3725714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Line 177"/>
          <p:cNvSpPr>
            <a:spLocks noChangeAspect="1" noChangeShapeType="1"/>
          </p:cNvSpPr>
          <p:nvPr/>
        </p:nvSpPr>
        <p:spPr bwMode="auto">
          <a:xfrm flipH="1" flipV="1">
            <a:off x="6416675" y="3725714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Rectangle 178"/>
          <p:cNvSpPr>
            <a:spLocks noChangeAspect="1" noChangeArrowheads="1"/>
          </p:cNvSpPr>
          <p:nvPr/>
        </p:nvSpPr>
        <p:spPr bwMode="auto">
          <a:xfrm>
            <a:off x="6919913" y="4686151"/>
            <a:ext cx="776287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Oval 179"/>
          <p:cNvSpPr>
            <a:spLocks noChangeAspect="1" noChangeArrowheads="1"/>
          </p:cNvSpPr>
          <p:nvPr/>
        </p:nvSpPr>
        <p:spPr bwMode="auto">
          <a:xfrm>
            <a:off x="6919913" y="4594076"/>
            <a:ext cx="776287" cy="182563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180"/>
          <p:cNvSpPr>
            <a:spLocks noChangeAspect="1" noChangeShapeType="1"/>
          </p:cNvSpPr>
          <p:nvPr/>
        </p:nvSpPr>
        <p:spPr bwMode="auto">
          <a:xfrm>
            <a:off x="6919913" y="4686151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181"/>
          <p:cNvSpPr>
            <a:spLocks noChangeAspect="1" noChangeShapeType="1"/>
          </p:cNvSpPr>
          <p:nvPr/>
        </p:nvSpPr>
        <p:spPr bwMode="auto">
          <a:xfrm>
            <a:off x="7696200" y="4686151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182"/>
          <p:cNvSpPr>
            <a:spLocks noChangeAspect="1"/>
          </p:cNvSpPr>
          <p:nvPr/>
        </p:nvSpPr>
        <p:spPr bwMode="auto">
          <a:xfrm>
            <a:off x="6919913" y="4914751"/>
            <a:ext cx="776287" cy="79375"/>
          </a:xfrm>
          <a:custGeom>
            <a:avLst/>
            <a:gdLst>
              <a:gd name="T0" fmla="*/ 0 w 816"/>
              <a:gd name="T1" fmla="*/ 0 h 84"/>
              <a:gd name="T2" fmla="*/ 150 w 816"/>
              <a:gd name="T3" fmla="*/ 60 h 84"/>
              <a:gd name="T4" fmla="*/ 414 w 816"/>
              <a:gd name="T5" fmla="*/ 84 h 84"/>
              <a:gd name="T6" fmla="*/ 678 w 816"/>
              <a:gd name="T7" fmla="*/ 60 h 84"/>
              <a:gd name="T8" fmla="*/ 816 w 81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chemeClr val="accent2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Text Box 183"/>
          <p:cNvSpPr txBox="1">
            <a:spLocks noChangeAspect="1" noChangeArrowheads="1"/>
          </p:cNvSpPr>
          <p:nvPr/>
        </p:nvSpPr>
        <p:spPr bwMode="auto">
          <a:xfrm>
            <a:off x="7065963" y="4732189"/>
            <a:ext cx="557212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Freeform 184"/>
          <p:cNvSpPr>
            <a:spLocks noChangeAspect="1"/>
          </p:cNvSpPr>
          <p:nvPr/>
        </p:nvSpPr>
        <p:spPr bwMode="auto">
          <a:xfrm>
            <a:off x="6581775" y="3800326"/>
            <a:ext cx="777875" cy="793750"/>
          </a:xfrm>
          <a:custGeom>
            <a:avLst/>
            <a:gdLst>
              <a:gd name="T0" fmla="*/ 0 w 817"/>
              <a:gd name="T1" fmla="*/ 0 h 834"/>
              <a:gd name="T2" fmla="*/ 348 w 817"/>
              <a:gd name="T3" fmla="*/ 42 h 834"/>
              <a:gd name="T4" fmla="*/ 630 w 817"/>
              <a:gd name="T5" fmla="*/ 198 h 834"/>
              <a:gd name="T6" fmla="*/ 786 w 817"/>
              <a:gd name="T7" fmla="*/ 504 h 834"/>
              <a:gd name="T8" fmla="*/ 816 w 817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Text Box 185"/>
          <p:cNvSpPr txBox="1">
            <a:spLocks noChangeAspect="1" noChangeArrowheads="1"/>
          </p:cNvSpPr>
          <p:nvPr/>
        </p:nvSpPr>
        <p:spPr bwMode="auto">
          <a:xfrm>
            <a:off x="5041900" y="3033564"/>
            <a:ext cx="109061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Virtual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Text Box 186"/>
          <p:cNvSpPr txBox="1">
            <a:spLocks noChangeAspect="1" noChangeArrowheads="1"/>
          </p:cNvSpPr>
          <p:nvPr/>
        </p:nvSpPr>
        <p:spPr bwMode="auto">
          <a:xfrm>
            <a:off x="6778625" y="3079601"/>
            <a:ext cx="109061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Physical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Addresses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Line 187"/>
          <p:cNvSpPr>
            <a:spLocks noChangeShapeType="1"/>
          </p:cNvSpPr>
          <p:nvPr/>
        </p:nvSpPr>
        <p:spPr bwMode="auto">
          <a:xfrm flipV="1">
            <a:off x="6553200" y="3717776"/>
            <a:ext cx="1524000" cy="481013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Text Box 188"/>
          <p:cNvSpPr txBox="1">
            <a:spLocks noChangeArrowheads="1"/>
          </p:cNvSpPr>
          <p:nvPr/>
        </p:nvSpPr>
        <p:spPr bwMode="auto">
          <a:xfrm>
            <a:off x="1066800" y="1922314"/>
            <a:ext cx="189314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  <a:cs typeface="Arial" pitchFamily="34" charset="0"/>
              </a:rPr>
              <a:t>Before fault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Text Box 189"/>
          <p:cNvSpPr txBox="1">
            <a:spLocks noChangeArrowheads="1"/>
          </p:cNvSpPr>
          <p:nvPr/>
        </p:nvSpPr>
        <p:spPr bwMode="auto">
          <a:xfrm>
            <a:off x="6278563" y="1928664"/>
            <a:ext cx="16366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charset="0"/>
                <a:cs typeface="Arial" pitchFamily="34" charset="0"/>
              </a:rPr>
              <a:t>After fault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Line 190"/>
          <p:cNvSpPr>
            <a:spLocks noChangeAspect="1" noChangeShapeType="1"/>
          </p:cNvSpPr>
          <p:nvPr/>
        </p:nvSpPr>
        <p:spPr bwMode="auto">
          <a:xfrm flipH="1" flipV="1">
            <a:off x="914400" y="3709839"/>
            <a:ext cx="1004888" cy="3667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Line 191"/>
          <p:cNvSpPr>
            <a:spLocks noChangeAspect="1" noChangeShapeType="1"/>
          </p:cNvSpPr>
          <p:nvPr/>
        </p:nvSpPr>
        <p:spPr bwMode="auto">
          <a:xfrm flipH="1" flipV="1">
            <a:off x="5395913" y="3884464"/>
            <a:ext cx="1004887" cy="3667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4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Servicing Page Fault</a:t>
            </a:r>
          </a:p>
        </p:txBody>
      </p:sp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5477991" y="5722144"/>
            <a:ext cx="558800" cy="139700"/>
          </a:xfrm>
          <a:prstGeom prst="ellipse">
            <a:avLst/>
          </a:prstGeom>
          <a:solidFill>
            <a:srgbClr val="C4C4C4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452591" y="5388769"/>
            <a:ext cx="587375" cy="363538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477991" y="5341144"/>
            <a:ext cx="558800" cy="4445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5477991" y="5264944"/>
            <a:ext cx="558800" cy="139700"/>
          </a:xfrm>
          <a:prstGeom prst="ellipse">
            <a:avLst/>
          </a:prstGeom>
          <a:solidFill>
            <a:srgbClr val="C4C4C4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484341" y="5639594"/>
            <a:ext cx="547687" cy="152400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49416" y="5426869"/>
            <a:ext cx="631825" cy="363538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Disk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4658841" y="5264944"/>
            <a:ext cx="650875" cy="596900"/>
            <a:chOff x="2015" y="3428"/>
            <a:chExt cx="410" cy="376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015" y="3506"/>
              <a:ext cx="370" cy="229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disk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2032" y="3664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2031" y="3538"/>
              <a:ext cx="394" cy="229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Disk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4965228" y="4706144"/>
            <a:ext cx="0" cy="622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5765328" y="4706144"/>
            <a:ext cx="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5270028" y="3664744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>
            <a:off x="3568228" y="2255044"/>
            <a:ext cx="0" cy="2374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2939578" y="3575844"/>
            <a:ext cx="3048000" cy="292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Memory-I/O bus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2939578" y="1353344"/>
            <a:ext cx="1231900" cy="889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Processor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2939578" y="2610644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Cache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2939578" y="4502944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4692178" y="4274344"/>
            <a:ext cx="1231900" cy="495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I/O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controller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3218978" y="1962944"/>
            <a:ext cx="749300" cy="2159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Reg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3549178" y="3912394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(2) DMA Transfer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>
            <a:off x="4158778" y="1886744"/>
            <a:ext cx="1219200" cy="2362200"/>
          </a:xfrm>
          <a:custGeom>
            <a:avLst/>
            <a:gdLst>
              <a:gd name="T0" fmla="*/ 720 w 720"/>
              <a:gd name="T1" fmla="*/ 1056 h 1056"/>
              <a:gd name="T2" fmla="*/ 720 w 720"/>
              <a:gd name="T3" fmla="*/ 0 h 1056"/>
              <a:gd name="T4" fmla="*/ 0 w 720"/>
              <a:gd name="T5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>
            <a:off x="4158778" y="1581944"/>
            <a:ext cx="1600200" cy="2667000"/>
          </a:xfrm>
          <a:custGeom>
            <a:avLst/>
            <a:gdLst>
              <a:gd name="T0" fmla="*/ 720 w 720"/>
              <a:gd name="T1" fmla="*/ 1056 h 1056"/>
              <a:gd name="T2" fmla="*/ 720 w 720"/>
              <a:gd name="T3" fmla="*/ 0 h 1056"/>
              <a:gd name="T4" fmla="*/ 0 w 720"/>
              <a:gd name="T5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CC00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4082578" y="1124744"/>
            <a:ext cx="2433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(1) Initiate Block Read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4234978" y="1962944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(3) Read Done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82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Protection</a:t>
            </a: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2895600" y="1484784"/>
            <a:ext cx="1514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Page Tables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3"/>
          <p:cNvSpPr txBox="1">
            <a:spLocks noChangeArrowheads="1"/>
          </p:cNvSpPr>
          <p:nvPr/>
        </p:nvSpPr>
        <p:spPr bwMode="auto">
          <a:xfrm>
            <a:off x="381000" y="2551584"/>
            <a:ext cx="13954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Process i: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Group 4"/>
          <p:cNvGrpSpPr>
            <a:grpSpLocks/>
          </p:cNvGrpSpPr>
          <p:nvPr/>
        </p:nvGrpSpPr>
        <p:grpSpPr bwMode="auto">
          <a:xfrm>
            <a:off x="1828800" y="1865784"/>
            <a:ext cx="3886200" cy="1954213"/>
            <a:chOff x="1152" y="1392"/>
            <a:chExt cx="2448" cy="1231"/>
          </a:xfrm>
        </p:grpSpPr>
        <p:sp>
          <p:nvSpPr>
            <p:cNvPr id="38" name="Rectangle 5"/>
            <p:cNvSpPr>
              <a:spLocks noChangeArrowheads="1"/>
            </p:cNvSpPr>
            <p:nvPr/>
          </p:nvSpPr>
          <p:spPr bwMode="auto">
            <a:xfrm>
              <a:off x="1152" y="1392"/>
              <a:ext cx="2448" cy="1200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 Box 6"/>
            <p:cNvSpPr txBox="1">
              <a:spLocks noChangeArrowheads="1"/>
            </p:cNvSpPr>
            <p:nvPr/>
          </p:nvSpPr>
          <p:spPr bwMode="auto">
            <a:xfrm>
              <a:off x="2496" y="1440"/>
              <a:ext cx="968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Physical Addr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 Box 7"/>
            <p:cNvSpPr txBox="1">
              <a:spLocks noChangeArrowheads="1"/>
            </p:cNvSpPr>
            <p:nvPr/>
          </p:nvSpPr>
          <p:spPr bwMode="auto">
            <a:xfrm>
              <a:off x="1488" y="1440"/>
              <a:ext cx="50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Read?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 Box 8"/>
            <p:cNvSpPr txBox="1">
              <a:spLocks noChangeArrowheads="1"/>
            </p:cNvSpPr>
            <p:nvPr/>
          </p:nvSpPr>
          <p:spPr bwMode="auto">
            <a:xfrm>
              <a:off x="1968" y="1440"/>
              <a:ext cx="51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Write?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2496" y="1632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2592" y="1632"/>
              <a:ext cx="53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   PP 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1536" y="163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2"/>
            <p:cNvSpPr>
              <a:spLocks noChangeArrowheads="1"/>
            </p:cNvSpPr>
            <p:nvPr/>
          </p:nvSpPr>
          <p:spPr bwMode="auto">
            <a:xfrm>
              <a:off x="2016" y="163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1584" y="1632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14"/>
            <p:cNvSpPr txBox="1">
              <a:spLocks noChangeArrowheads="1"/>
            </p:cNvSpPr>
            <p:nvPr/>
          </p:nvSpPr>
          <p:spPr bwMode="auto">
            <a:xfrm>
              <a:off x="2112" y="1632"/>
              <a:ext cx="28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15"/>
            <p:cNvSpPr>
              <a:spLocks noChangeArrowheads="1"/>
            </p:cNvSpPr>
            <p:nvPr/>
          </p:nvSpPr>
          <p:spPr bwMode="auto">
            <a:xfrm>
              <a:off x="2496" y="1872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Text Box 16"/>
            <p:cNvSpPr txBox="1">
              <a:spLocks noChangeArrowheads="1"/>
            </p:cNvSpPr>
            <p:nvPr/>
          </p:nvSpPr>
          <p:spPr bwMode="auto">
            <a:xfrm>
              <a:off x="2592" y="1872"/>
              <a:ext cx="53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   PP 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17"/>
            <p:cNvSpPr>
              <a:spLocks noChangeArrowheads="1"/>
            </p:cNvSpPr>
            <p:nvPr/>
          </p:nvSpPr>
          <p:spPr bwMode="auto">
            <a:xfrm>
              <a:off x="1536" y="187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8"/>
            <p:cNvSpPr>
              <a:spLocks noChangeArrowheads="1"/>
            </p:cNvSpPr>
            <p:nvPr/>
          </p:nvSpPr>
          <p:spPr bwMode="auto">
            <a:xfrm>
              <a:off x="2016" y="187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Text Box 19"/>
            <p:cNvSpPr txBox="1">
              <a:spLocks noChangeArrowheads="1"/>
            </p:cNvSpPr>
            <p:nvPr/>
          </p:nvSpPr>
          <p:spPr bwMode="auto">
            <a:xfrm>
              <a:off x="1584" y="1872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 Box 20"/>
            <p:cNvSpPr txBox="1">
              <a:spLocks noChangeArrowheads="1"/>
            </p:cNvSpPr>
            <p:nvPr/>
          </p:nvSpPr>
          <p:spPr bwMode="auto">
            <a:xfrm>
              <a:off x="2064" y="1872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21"/>
            <p:cNvSpPr>
              <a:spLocks noChangeArrowheads="1"/>
            </p:cNvSpPr>
            <p:nvPr/>
          </p:nvSpPr>
          <p:spPr bwMode="auto">
            <a:xfrm>
              <a:off x="2496" y="2112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Text Box 22"/>
            <p:cNvSpPr txBox="1">
              <a:spLocks noChangeArrowheads="1"/>
            </p:cNvSpPr>
            <p:nvPr/>
          </p:nvSpPr>
          <p:spPr bwMode="auto">
            <a:xfrm>
              <a:off x="2592" y="2112"/>
              <a:ext cx="71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XXXXXXX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23"/>
            <p:cNvSpPr>
              <a:spLocks noChangeArrowheads="1"/>
            </p:cNvSpPr>
            <p:nvPr/>
          </p:nvSpPr>
          <p:spPr bwMode="auto">
            <a:xfrm>
              <a:off x="1536" y="211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24"/>
            <p:cNvSpPr>
              <a:spLocks noChangeArrowheads="1"/>
            </p:cNvSpPr>
            <p:nvPr/>
          </p:nvSpPr>
          <p:spPr bwMode="auto">
            <a:xfrm>
              <a:off x="2016" y="2112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Text Box 25"/>
            <p:cNvSpPr txBox="1">
              <a:spLocks noChangeArrowheads="1"/>
            </p:cNvSpPr>
            <p:nvPr/>
          </p:nvSpPr>
          <p:spPr bwMode="auto">
            <a:xfrm>
              <a:off x="1584" y="2112"/>
              <a:ext cx="320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 Box 26"/>
            <p:cNvSpPr txBox="1">
              <a:spLocks noChangeArrowheads="1"/>
            </p:cNvSpPr>
            <p:nvPr/>
          </p:nvSpPr>
          <p:spPr bwMode="auto">
            <a:xfrm>
              <a:off x="2112" y="2112"/>
              <a:ext cx="28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0" name="Group 27"/>
            <p:cNvGrpSpPr>
              <a:grpSpLocks/>
            </p:cNvGrpSpPr>
            <p:nvPr/>
          </p:nvGrpSpPr>
          <p:grpSpPr bwMode="auto">
            <a:xfrm>
              <a:off x="1152" y="1632"/>
              <a:ext cx="434" cy="675"/>
              <a:chOff x="1440" y="1632"/>
              <a:chExt cx="434" cy="675"/>
            </a:xfrm>
          </p:grpSpPr>
          <p:sp>
            <p:nvSpPr>
              <p:cNvPr id="64" name="Text Box 28"/>
              <p:cNvSpPr txBox="1">
                <a:spLocks noChangeArrowheads="1"/>
              </p:cNvSpPr>
              <p:nvPr/>
            </p:nvSpPr>
            <p:spPr bwMode="auto">
              <a:xfrm>
                <a:off x="1440" y="163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0: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Text Box 29"/>
              <p:cNvSpPr txBox="1">
                <a:spLocks noChangeArrowheads="1"/>
              </p:cNvSpPr>
              <p:nvPr/>
            </p:nvSpPr>
            <p:spPr bwMode="auto">
              <a:xfrm>
                <a:off x="1440" y="187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1: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Text Box 30"/>
              <p:cNvSpPr txBox="1">
                <a:spLocks noChangeArrowheads="1"/>
              </p:cNvSpPr>
              <p:nvPr/>
            </p:nvSpPr>
            <p:spPr bwMode="auto">
              <a:xfrm>
                <a:off x="1440" y="211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2: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1" name="Rectangle 31"/>
            <p:cNvSpPr>
              <a:spLocks noChangeArrowheads="1"/>
            </p:cNvSpPr>
            <p:nvPr/>
          </p:nvSpPr>
          <p:spPr bwMode="auto">
            <a:xfrm>
              <a:off x="1680" y="2304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32"/>
            <p:cNvSpPr>
              <a:spLocks noChangeArrowheads="1"/>
            </p:cNvSpPr>
            <p:nvPr/>
          </p:nvSpPr>
          <p:spPr bwMode="auto">
            <a:xfrm>
              <a:off x="2160" y="2304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33"/>
            <p:cNvSpPr>
              <a:spLocks noChangeArrowheads="1"/>
            </p:cNvSpPr>
            <p:nvPr/>
          </p:nvSpPr>
          <p:spPr bwMode="auto">
            <a:xfrm>
              <a:off x="2880" y="2304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7" name="Text Box 34"/>
          <p:cNvSpPr txBox="1">
            <a:spLocks noChangeArrowheads="1"/>
          </p:cNvSpPr>
          <p:nvPr/>
        </p:nvSpPr>
        <p:spPr bwMode="auto">
          <a:xfrm>
            <a:off x="381000" y="4685184"/>
            <a:ext cx="13954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Process j: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8" name="Group 35"/>
          <p:cNvGrpSpPr>
            <a:grpSpLocks/>
          </p:cNvGrpSpPr>
          <p:nvPr/>
        </p:nvGrpSpPr>
        <p:grpSpPr bwMode="auto">
          <a:xfrm>
            <a:off x="6858000" y="1941984"/>
            <a:ext cx="1752600" cy="3352800"/>
            <a:chOff x="3024" y="1248"/>
            <a:chExt cx="1104" cy="2112"/>
          </a:xfrm>
        </p:grpSpPr>
        <p:sp>
          <p:nvSpPr>
            <p:cNvPr id="69" name="Rectangle 36"/>
            <p:cNvSpPr>
              <a:spLocks noChangeArrowheads="1"/>
            </p:cNvSpPr>
            <p:nvPr/>
          </p:nvSpPr>
          <p:spPr bwMode="auto">
            <a:xfrm>
              <a:off x="3072" y="1296"/>
              <a:ext cx="1056" cy="2064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37"/>
            <p:cNvSpPr>
              <a:spLocks noChangeArrowheads="1"/>
            </p:cNvSpPr>
            <p:nvPr/>
          </p:nvSpPr>
          <p:spPr bwMode="auto">
            <a:xfrm>
              <a:off x="3024" y="1248"/>
              <a:ext cx="1056" cy="2064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1" name="Group 38"/>
            <p:cNvGrpSpPr>
              <a:grpSpLocks/>
            </p:cNvGrpSpPr>
            <p:nvPr/>
          </p:nvGrpSpPr>
          <p:grpSpPr bwMode="auto">
            <a:xfrm>
              <a:off x="3360" y="1344"/>
              <a:ext cx="576" cy="1872"/>
              <a:chOff x="3360" y="1344"/>
              <a:chExt cx="576" cy="1872"/>
            </a:xfrm>
          </p:grpSpPr>
          <p:sp>
            <p:nvSpPr>
              <p:cNvPr id="75" name="Rectangle 39"/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Rectangle 40"/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41"/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42"/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Rectangle 43"/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44"/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Rectangle 45"/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Rectangle 46"/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47"/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Rectangle 48"/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49"/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50"/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1"/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3168" y="1296"/>
              <a:ext cx="2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0: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3168" y="1440"/>
              <a:ext cx="2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1: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 Box 54"/>
            <p:cNvSpPr txBox="1">
              <a:spLocks noChangeArrowheads="1"/>
            </p:cNvSpPr>
            <p:nvPr/>
          </p:nvSpPr>
          <p:spPr bwMode="auto">
            <a:xfrm>
              <a:off x="3024" y="3024"/>
              <a:ext cx="39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N-1: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8" name="Text Box 55"/>
          <p:cNvSpPr txBox="1">
            <a:spLocks noChangeArrowheads="1"/>
          </p:cNvSpPr>
          <p:nvPr/>
        </p:nvSpPr>
        <p:spPr bwMode="auto">
          <a:xfrm>
            <a:off x="7239000" y="1560984"/>
            <a:ext cx="1057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Helvetica" charset="0"/>
                <a:cs typeface="Arial" pitchFamily="34" charset="0"/>
              </a:rPr>
              <a:t>Memory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Line 56"/>
          <p:cNvSpPr>
            <a:spLocks noChangeShapeType="1"/>
          </p:cNvSpPr>
          <p:nvPr/>
        </p:nvSpPr>
        <p:spPr bwMode="auto">
          <a:xfrm>
            <a:off x="5486400" y="2780184"/>
            <a:ext cx="1905000" cy="304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Line 57"/>
          <p:cNvSpPr>
            <a:spLocks noChangeShapeType="1"/>
          </p:cNvSpPr>
          <p:nvPr/>
        </p:nvSpPr>
        <p:spPr bwMode="auto">
          <a:xfrm flipV="1">
            <a:off x="5334000" y="3618384"/>
            <a:ext cx="2057400" cy="914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Line 58"/>
          <p:cNvSpPr>
            <a:spLocks noChangeShapeType="1"/>
          </p:cNvSpPr>
          <p:nvPr/>
        </p:nvSpPr>
        <p:spPr bwMode="auto">
          <a:xfrm>
            <a:off x="5486400" y="2399184"/>
            <a:ext cx="1905000" cy="1905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Line 59"/>
          <p:cNvSpPr>
            <a:spLocks noChangeShapeType="1"/>
          </p:cNvSpPr>
          <p:nvPr/>
        </p:nvSpPr>
        <p:spPr bwMode="auto">
          <a:xfrm flipV="1">
            <a:off x="5334000" y="4304184"/>
            <a:ext cx="2057400" cy="609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3" name="Group 60"/>
          <p:cNvGrpSpPr>
            <a:grpSpLocks/>
          </p:cNvGrpSpPr>
          <p:nvPr/>
        </p:nvGrpSpPr>
        <p:grpSpPr bwMode="auto">
          <a:xfrm>
            <a:off x="1828800" y="3999384"/>
            <a:ext cx="3886200" cy="1954213"/>
            <a:chOff x="1152" y="2736"/>
            <a:chExt cx="2448" cy="1231"/>
          </a:xfrm>
        </p:grpSpPr>
        <p:sp>
          <p:nvSpPr>
            <p:cNvPr id="94" name="Rectangle 61"/>
            <p:cNvSpPr>
              <a:spLocks noChangeArrowheads="1"/>
            </p:cNvSpPr>
            <p:nvPr/>
          </p:nvSpPr>
          <p:spPr bwMode="auto">
            <a:xfrm>
              <a:off x="1152" y="2736"/>
              <a:ext cx="2448" cy="1200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 Box 62"/>
            <p:cNvSpPr txBox="1">
              <a:spLocks noChangeArrowheads="1"/>
            </p:cNvSpPr>
            <p:nvPr/>
          </p:nvSpPr>
          <p:spPr bwMode="auto">
            <a:xfrm>
              <a:off x="2496" y="2784"/>
              <a:ext cx="968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Physical Addr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 Box 63"/>
            <p:cNvSpPr txBox="1">
              <a:spLocks noChangeArrowheads="1"/>
            </p:cNvSpPr>
            <p:nvPr/>
          </p:nvSpPr>
          <p:spPr bwMode="auto">
            <a:xfrm>
              <a:off x="1488" y="2784"/>
              <a:ext cx="50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Read?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 Box 64"/>
            <p:cNvSpPr txBox="1">
              <a:spLocks noChangeArrowheads="1"/>
            </p:cNvSpPr>
            <p:nvPr/>
          </p:nvSpPr>
          <p:spPr bwMode="auto">
            <a:xfrm>
              <a:off x="1968" y="2784"/>
              <a:ext cx="51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Write?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65"/>
            <p:cNvSpPr>
              <a:spLocks noChangeArrowheads="1"/>
            </p:cNvSpPr>
            <p:nvPr/>
          </p:nvSpPr>
          <p:spPr bwMode="auto">
            <a:xfrm>
              <a:off x="2496" y="2976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Text Box 66"/>
            <p:cNvSpPr txBox="1">
              <a:spLocks noChangeArrowheads="1"/>
            </p:cNvSpPr>
            <p:nvPr/>
          </p:nvSpPr>
          <p:spPr bwMode="auto">
            <a:xfrm>
              <a:off x="2592" y="2976"/>
              <a:ext cx="53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   PP 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67"/>
            <p:cNvSpPr>
              <a:spLocks noChangeArrowheads="1"/>
            </p:cNvSpPr>
            <p:nvPr/>
          </p:nvSpPr>
          <p:spPr bwMode="auto">
            <a:xfrm>
              <a:off x="1536" y="297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68"/>
            <p:cNvSpPr>
              <a:spLocks noChangeArrowheads="1"/>
            </p:cNvSpPr>
            <p:nvPr/>
          </p:nvSpPr>
          <p:spPr bwMode="auto">
            <a:xfrm>
              <a:off x="2016" y="297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Text Box 69"/>
            <p:cNvSpPr txBox="1">
              <a:spLocks noChangeArrowheads="1"/>
            </p:cNvSpPr>
            <p:nvPr/>
          </p:nvSpPr>
          <p:spPr bwMode="auto">
            <a:xfrm>
              <a:off x="1584" y="2976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Text Box 70"/>
            <p:cNvSpPr txBox="1">
              <a:spLocks noChangeArrowheads="1"/>
            </p:cNvSpPr>
            <p:nvPr/>
          </p:nvSpPr>
          <p:spPr bwMode="auto">
            <a:xfrm>
              <a:off x="2064" y="2976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71"/>
            <p:cNvSpPr>
              <a:spLocks noChangeArrowheads="1"/>
            </p:cNvSpPr>
            <p:nvPr/>
          </p:nvSpPr>
          <p:spPr bwMode="auto">
            <a:xfrm>
              <a:off x="2496" y="3216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Text Box 72"/>
            <p:cNvSpPr txBox="1">
              <a:spLocks noChangeArrowheads="1"/>
            </p:cNvSpPr>
            <p:nvPr/>
          </p:nvSpPr>
          <p:spPr bwMode="auto">
            <a:xfrm>
              <a:off x="2592" y="3216"/>
              <a:ext cx="53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   PP 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73"/>
            <p:cNvSpPr>
              <a:spLocks noChangeArrowheads="1"/>
            </p:cNvSpPr>
            <p:nvPr/>
          </p:nvSpPr>
          <p:spPr bwMode="auto">
            <a:xfrm>
              <a:off x="1536" y="321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74"/>
            <p:cNvSpPr>
              <a:spLocks noChangeArrowheads="1"/>
            </p:cNvSpPr>
            <p:nvPr/>
          </p:nvSpPr>
          <p:spPr bwMode="auto">
            <a:xfrm>
              <a:off x="2016" y="321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Text Box 75"/>
            <p:cNvSpPr txBox="1">
              <a:spLocks noChangeArrowheads="1"/>
            </p:cNvSpPr>
            <p:nvPr/>
          </p:nvSpPr>
          <p:spPr bwMode="auto">
            <a:xfrm>
              <a:off x="1584" y="3216"/>
              <a:ext cx="34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Text Box 76"/>
            <p:cNvSpPr txBox="1">
              <a:spLocks noChangeArrowheads="1"/>
            </p:cNvSpPr>
            <p:nvPr/>
          </p:nvSpPr>
          <p:spPr bwMode="auto">
            <a:xfrm>
              <a:off x="2112" y="3216"/>
              <a:ext cx="28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Rectangle 77"/>
            <p:cNvSpPr>
              <a:spLocks noChangeArrowheads="1"/>
            </p:cNvSpPr>
            <p:nvPr/>
          </p:nvSpPr>
          <p:spPr bwMode="auto">
            <a:xfrm>
              <a:off x="2496" y="3456"/>
              <a:ext cx="960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Text Box 78"/>
            <p:cNvSpPr txBox="1">
              <a:spLocks noChangeArrowheads="1"/>
            </p:cNvSpPr>
            <p:nvPr/>
          </p:nvSpPr>
          <p:spPr bwMode="auto">
            <a:xfrm>
              <a:off x="2592" y="3456"/>
              <a:ext cx="71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XXXXXXX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Rectangle 79"/>
            <p:cNvSpPr>
              <a:spLocks noChangeArrowheads="1"/>
            </p:cNvSpPr>
            <p:nvPr/>
          </p:nvSpPr>
          <p:spPr bwMode="auto">
            <a:xfrm>
              <a:off x="1536" y="345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80"/>
            <p:cNvSpPr>
              <a:spLocks noChangeArrowheads="1"/>
            </p:cNvSpPr>
            <p:nvPr/>
          </p:nvSpPr>
          <p:spPr bwMode="auto">
            <a:xfrm>
              <a:off x="2016" y="3456"/>
              <a:ext cx="432" cy="1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Text Box 81"/>
            <p:cNvSpPr txBox="1">
              <a:spLocks noChangeArrowheads="1"/>
            </p:cNvSpPr>
            <p:nvPr/>
          </p:nvSpPr>
          <p:spPr bwMode="auto">
            <a:xfrm>
              <a:off x="1584" y="3456"/>
              <a:ext cx="320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 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Text Box 82"/>
            <p:cNvSpPr txBox="1">
              <a:spLocks noChangeArrowheads="1"/>
            </p:cNvSpPr>
            <p:nvPr/>
          </p:nvSpPr>
          <p:spPr bwMode="auto">
            <a:xfrm>
              <a:off x="2112" y="3456"/>
              <a:ext cx="28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487" tIns="44450" rIns="90487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Helvetica" charset="0"/>
                  <a:cs typeface="Arial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83"/>
            <p:cNvSpPr>
              <a:spLocks noChangeArrowheads="1"/>
            </p:cNvSpPr>
            <p:nvPr/>
          </p:nvSpPr>
          <p:spPr bwMode="auto">
            <a:xfrm>
              <a:off x="1680" y="3648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Rectangle 84"/>
            <p:cNvSpPr>
              <a:spLocks noChangeArrowheads="1"/>
            </p:cNvSpPr>
            <p:nvPr/>
          </p:nvSpPr>
          <p:spPr bwMode="auto">
            <a:xfrm>
              <a:off x="2160" y="3648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Rectangle 85"/>
            <p:cNvSpPr>
              <a:spLocks noChangeArrowheads="1"/>
            </p:cNvSpPr>
            <p:nvPr/>
          </p:nvSpPr>
          <p:spPr bwMode="auto">
            <a:xfrm>
              <a:off x="2880" y="3648"/>
              <a:ext cx="155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cs typeface="Arial" pitchFamily="34" charset="0"/>
                </a:rPr>
                <a:t>•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9" name="Group 86"/>
            <p:cNvGrpSpPr>
              <a:grpSpLocks/>
            </p:cNvGrpSpPr>
            <p:nvPr/>
          </p:nvGrpSpPr>
          <p:grpSpPr bwMode="auto">
            <a:xfrm>
              <a:off x="1152" y="2976"/>
              <a:ext cx="434" cy="675"/>
              <a:chOff x="1440" y="1632"/>
              <a:chExt cx="434" cy="675"/>
            </a:xfrm>
          </p:grpSpPr>
          <p:sp>
            <p:nvSpPr>
              <p:cNvPr id="120" name="Text Box 87"/>
              <p:cNvSpPr txBox="1">
                <a:spLocks noChangeArrowheads="1"/>
              </p:cNvSpPr>
              <p:nvPr/>
            </p:nvSpPr>
            <p:spPr bwMode="auto">
              <a:xfrm>
                <a:off x="1440" y="163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0: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Text Box 88"/>
              <p:cNvSpPr txBox="1">
                <a:spLocks noChangeArrowheads="1"/>
              </p:cNvSpPr>
              <p:nvPr/>
            </p:nvSpPr>
            <p:spPr bwMode="auto">
              <a:xfrm>
                <a:off x="1440" y="187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1: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Text Box 89"/>
              <p:cNvSpPr txBox="1">
                <a:spLocks noChangeArrowheads="1"/>
              </p:cNvSpPr>
              <p:nvPr/>
            </p:nvSpPr>
            <p:spPr bwMode="auto">
              <a:xfrm>
                <a:off x="1440" y="2112"/>
                <a:ext cx="434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0487" tIns="44450" rIns="90487" bIns="4445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Helvetica" charset="0"/>
                    <a:cs typeface="Arial" pitchFamily="34" charset="0"/>
                  </a:rPr>
                  <a:t>VP 2: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547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 Address Translation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Virtual Address Space</a:t>
            </a:r>
          </a:p>
          <a:p>
            <a:pPr marL="400050" lvl="1" indent="0">
              <a:buNone/>
            </a:pPr>
            <a:r>
              <a:rPr lang="en-US" sz="2600" b="1" dirty="0"/>
              <a:t>V = {0, 1, …, N–1</a:t>
            </a:r>
            <a:r>
              <a:rPr lang="en-US" sz="2600" b="1" dirty="0" smtClean="0"/>
              <a:t>}</a:t>
            </a:r>
          </a:p>
          <a:p>
            <a:pPr marL="0" indent="0">
              <a:buNone/>
            </a:pPr>
            <a:endParaRPr lang="en-US" sz="2800" b="1" dirty="0"/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Physical Address Space</a:t>
            </a:r>
          </a:p>
          <a:p>
            <a:pPr marL="400050" lvl="1" indent="0">
              <a:buNone/>
            </a:pPr>
            <a:r>
              <a:rPr lang="en-US" sz="2600" b="1" dirty="0"/>
              <a:t>P = {0, 1, …, M–1}</a:t>
            </a:r>
          </a:p>
          <a:p>
            <a:pPr marL="400050" lvl="1" indent="0">
              <a:buNone/>
            </a:pPr>
            <a:r>
              <a:rPr lang="en-US" sz="2600" b="1" dirty="0"/>
              <a:t>M &lt; N </a:t>
            </a:r>
            <a:endParaRPr lang="en-US" sz="2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3819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 Address Translation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30238" y="2233439"/>
            <a:ext cx="3187700" cy="368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virtual page number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30638" y="2233439"/>
            <a:ext cx="2197100" cy="368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page offset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121400" y="2204864"/>
            <a:ext cx="18065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virtual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35038" y="4443239"/>
            <a:ext cx="2882900" cy="368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physical page number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830638" y="4443239"/>
            <a:ext cx="2197100" cy="368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page offset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197600" y="4414664"/>
            <a:ext cx="203676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physical address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5043488" y="2614439"/>
            <a:ext cx="0" cy="1663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1"/>
          <p:cNvSpPr>
            <a:spLocks noChangeArrowheads="1"/>
          </p:cNvSpPr>
          <p:nvPr/>
        </p:nvSpPr>
        <p:spPr bwMode="auto">
          <a:xfrm>
            <a:off x="1239838" y="3300239"/>
            <a:ext cx="2425700" cy="368300"/>
          </a:xfrm>
          <a:prstGeom prst="ellipse">
            <a:avLst/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address translation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>
            <a:off x="2452688" y="2614439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2452688" y="3681239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7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6789</TotalTime>
  <Words>678</Words>
  <Application>Microsoft Office PowerPoint</Application>
  <PresentationFormat>On-screen Show (4:3)</PresentationFormat>
  <Paragraphs>228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Courier New</vt:lpstr>
      <vt:lpstr>Helvetica</vt:lpstr>
      <vt:lpstr>Symbol</vt:lpstr>
      <vt:lpstr>Trebuchet MS</vt:lpstr>
      <vt:lpstr>Verdana</vt:lpstr>
      <vt:lpstr>Wingdings 2</vt:lpstr>
      <vt:lpstr>Summer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1061</cp:revision>
  <dcterms:created xsi:type="dcterms:W3CDTF">2007-02-13T06:15:20Z</dcterms:created>
  <dcterms:modified xsi:type="dcterms:W3CDTF">2019-01-22T10:34:45Z</dcterms:modified>
</cp:coreProperties>
</file>